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7" r:id="rId3"/>
    <p:sldId id="282" r:id="rId4"/>
    <p:sldId id="267" r:id="rId5"/>
    <p:sldId id="283" r:id="rId6"/>
    <p:sldId id="311" r:id="rId7"/>
    <p:sldId id="312" r:id="rId8"/>
    <p:sldId id="294" r:id="rId9"/>
    <p:sldId id="302" r:id="rId10"/>
    <p:sldId id="296" r:id="rId11"/>
    <p:sldId id="263" r:id="rId12"/>
    <p:sldId id="306" r:id="rId13"/>
    <p:sldId id="300" r:id="rId14"/>
    <p:sldId id="313" r:id="rId15"/>
    <p:sldId id="315" r:id="rId16"/>
    <p:sldId id="307" r:id="rId17"/>
    <p:sldId id="314" r:id="rId18"/>
    <p:sldId id="284" r:id="rId19"/>
    <p:sldId id="316" r:id="rId20"/>
    <p:sldId id="317" r:id="rId21"/>
    <p:sldId id="291" r:id="rId22"/>
    <p:sldId id="322" r:id="rId23"/>
    <p:sldId id="319" r:id="rId24"/>
    <p:sldId id="324" r:id="rId25"/>
    <p:sldId id="320" r:id="rId26"/>
    <p:sldId id="321" r:id="rId27"/>
    <p:sldId id="325" r:id="rId28"/>
    <p:sldId id="318" r:id="rId29"/>
    <p:sldId id="326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9"/>
    <p:restoredTop sz="96966"/>
  </p:normalViewPr>
  <p:slideViewPr>
    <p:cSldViewPr snapToGrid="0">
      <p:cViewPr>
        <p:scale>
          <a:sx n="100" d="100"/>
          <a:sy n="100" d="100"/>
        </p:scale>
        <p:origin x="2344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14665-B0AA-204E-B163-1DA128B3723A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50A99-3537-C04A-9A30-F82406B26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9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3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0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3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6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61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8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7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0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6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4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4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B9AA-07C7-52DF-8022-41D09461F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210B2-CE12-8616-199A-D95E4847A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BA2A5-45A6-8449-DDA8-07E71E22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C8A6-3E64-DCDA-9C54-F94E50EB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7EFBC-99A6-424F-82FF-947E2013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C1F5-DF0E-C99F-32AE-DD75BBF6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FFA1C-5179-E055-FB45-0DD8D55D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94EEC-2B06-B874-F75F-3B3F969C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F7C19-B87E-23BF-4CCE-1A136BE4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60DCF-2D9B-9004-ADED-49981E25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C71FF-996B-442B-BB83-8BCB5705D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6483-78C4-D9CD-0D08-B3C28D5B6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239D-C63D-53D4-22BD-06AC3CB1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3AA4F-885E-B591-8252-C5C1C5D5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D821B-5B17-D332-BE5A-522A8023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DE35-E228-0B76-9598-4FD782C6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A685-834B-D4BD-6CCF-E8400088A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5D79-C8A6-3171-9513-1C0685A3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DC1A-D1B4-DBF4-B499-EDCA1712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E345C-6916-CFDA-637C-9DAF4379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0D9B-8226-2CF2-BE6A-125B2AAC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35FD4-CDB3-78CB-4446-87B0DD77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4031C-42C7-11B1-2836-3D4C534E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78A81-2981-CE88-6F69-2AFEDAB7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34EC-8988-6B4D-D5FC-E874A83D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7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5E15-1BB5-4E32-3EE3-0CB4CDB2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D717-3790-D842-E1B8-8423C4465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8EF39-C317-6612-EBCD-EF5A26D64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539DD-A2FC-0062-896D-43216D85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B4B9A-522C-2C78-6369-EA407E71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3E42E-C392-3AE7-72CA-52A0FDD9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C662-EBD5-EDFD-4671-D113679A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A8DD5-9208-85B5-A924-771B216AF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83F3D-DFC9-3F1B-5F49-905AC1AF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1C104-9CC8-A323-38EC-AD3736442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7DF75-97A7-5081-72CB-AF5FAF44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5023D-C802-6736-0DB6-684FB617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E76B7-B94B-D069-B2B4-3BAD0382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83603-A6D4-065B-F982-9EAD752C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BABA-EE03-21ED-C88B-0457AFA6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37D57-AB5E-AC2B-D719-D9ECEA70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631B0-5F75-1564-53BA-F36EB185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7DC05-A745-C286-19D7-A60916B0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2704F-C3EB-48A8-6C61-306137DD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C40E4-38CC-1C85-A29E-84AD9466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F0EB-15D5-1A61-737A-831A30B5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5EBE-705A-66E2-9257-9CB76843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01E1-0ECC-DEB0-9213-BC1ED86F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45542-44AC-2946-D51A-B1EBED19E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3850A-0223-9251-D7BB-A5D765B5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00DEF-E6C0-E78A-3F4B-C26B6320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BB38-27DA-390E-F671-C0B42D53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A76C-D83E-0F25-FF46-0A32B7E7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BF213-5D90-30C7-A541-A21E5871B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F1D47-6C74-19D6-A6B9-8006C76E2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2AEEE-9B55-A955-4AFA-FECDD9FE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CD0C4-6406-1CAF-FFCB-01609449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1796-EA80-3AFF-0979-D3CEF615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3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DD85E-66DA-2E1C-B35D-E56F7C7E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CB5A3-76A3-2723-0908-4F496A0B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53B80-670F-9856-D159-48DA74E75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B38A1-10E0-F8BA-204F-AB4062607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C0BE1-363A-02BB-60CA-4612C7FFC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asuring tape on table">
            <a:extLst>
              <a:ext uri="{FF2B5EF4-FFF2-40B4-BE49-F238E27FC236}">
                <a16:creationId xmlns:a16="http://schemas.microsoft.com/office/drawing/2014/main" id="{E6156CD4-18B0-60A4-4C75-86EE6E8BD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5" r="9376" b="71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CB938-487B-14FC-F601-35E776804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64788"/>
            <a:ext cx="4023360" cy="190569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/>
              <a:t>CAN-Measure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DAEB2-6F36-2111-78AA-EFB58B36B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108748"/>
            <a:ext cx="4325025" cy="1208141"/>
          </a:xfrm>
        </p:spPr>
        <p:txBody>
          <a:bodyPr>
            <a:noAutofit/>
          </a:bodyPr>
          <a:lstStyle/>
          <a:p>
            <a:pPr algn="l"/>
            <a:r>
              <a:rPr lang="en-US" sz="3200" i="1" dirty="0"/>
              <a:t>Session 3: </a:t>
            </a:r>
            <a:br>
              <a:rPr lang="en-US" sz="3200" i="1" dirty="0"/>
            </a:br>
            <a:r>
              <a:rPr lang="en-US" sz="3200" i="1" dirty="0"/>
              <a:t>Review Meeting</a:t>
            </a:r>
          </a:p>
          <a:p>
            <a:pPr algn="l"/>
            <a:r>
              <a:rPr lang="en-US" dirty="0"/>
              <a:t>Thursday July 10, 2024 @1pm</a:t>
            </a:r>
          </a:p>
          <a:p>
            <a:pPr algn="l"/>
            <a:r>
              <a:rPr lang="en-US" dirty="0"/>
              <a:t>Dr. Gord Boyd</a:t>
            </a:r>
          </a:p>
          <a:p>
            <a:pPr algn="l"/>
            <a:r>
              <a:rPr lang="en-US" dirty="0"/>
              <a:t>Dr. Michelle Kho</a:t>
            </a:r>
          </a:p>
          <a:p>
            <a:pPr algn="l"/>
            <a:r>
              <a:rPr lang="en-US" dirty="0"/>
              <a:t>Dr. Heather O’Grady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181C992-A7A9-ABE7-D41C-5D14ED8E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4" y="139431"/>
            <a:ext cx="3073400" cy="100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6AFF3-21E7-E551-65F8-E02AE6C5E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60"/>
          <a:stretch/>
        </p:blipFill>
        <p:spPr>
          <a:xfrm>
            <a:off x="0" y="6169933"/>
            <a:ext cx="1270000" cy="63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FFD7C-FAD7-18BA-BAC3-903DAC489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17" y="6233412"/>
            <a:ext cx="1413510" cy="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Administration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2071315"/>
            <a:ext cx="11128970" cy="4548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may use a gait aid and/or as much assistance as needed to safely stand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may push off arm rests if needed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must stand up and sit all the way back down for each repetition to count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If the individual is more than halfway up at the end of 30 seconds, count this as a full stand</a:t>
            </a:r>
          </a:p>
        </p:txBody>
      </p:sp>
    </p:spTree>
    <p:extLst>
      <p:ext uri="{BB962C8B-B14F-4D97-AF65-F5344CB8AC3E}">
        <p14:creationId xmlns:p14="http://schemas.microsoft.com/office/powerpoint/2010/main" val="371757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2BD204-191B-F0CB-71EE-2BC52D38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The Repeatable Battery for the Assessment of Neuropsychological Status (RBANS)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2B993-9D37-8A34-71CA-E0917B59F146}"/>
              </a:ext>
            </a:extLst>
          </p:cNvPr>
          <p:cNvSpPr txBox="1"/>
          <p:nvPr/>
        </p:nvSpPr>
        <p:spPr>
          <a:xfrm>
            <a:off x="572493" y="1911493"/>
            <a:ext cx="6713552" cy="49465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Patient-reported cognitive assessment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5 domains: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Immediate memory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Delayed memory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Visuospatial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Language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Executive function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Scoring: sum score reflects overall cognition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Administration time: approximately 30 minutes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Administration: standardized in testing booklets</a:t>
            </a:r>
          </a:p>
        </p:txBody>
      </p:sp>
      <p:pic>
        <p:nvPicPr>
          <p:cNvPr id="8" name="Picture 2" descr="RBANS Assessment of Neuropsychological Status Update">
            <a:extLst>
              <a:ext uri="{FF2B5EF4-FFF2-40B4-BE49-F238E27FC236}">
                <a16:creationId xmlns:a16="http://schemas.microsoft.com/office/drawing/2014/main" id="{9E142E22-FC73-9501-7EC7-1D1E6EAE9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2" r="2998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31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E650A-71D3-AFF6-5FD5-94E4AD82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27" y="503291"/>
            <a:ext cx="8776872" cy="3749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C1005-0F57-148E-352C-FE75BB5A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13" y="3799984"/>
            <a:ext cx="10295372" cy="11158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will have 20 minutes for practice – you will enter a breakout room to practice with instructor feedback for 2 to 5 minutes per outcome measure.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20 Minute Timer">
            <a:hlinkClick r:id="" action="ppaction://media"/>
            <a:extLst>
              <a:ext uri="{FF2B5EF4-FFF2-40B4-BE49-F238E27FC236}">
                <a16:creationId xmlns:a16="http://schemas.microsoft.com/office/drawing/2014/main" id="{3B032582-57EA-5B46-903E-6F3920E35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69082"/>
            <a:ext cx="4838699" cy="272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88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421755" y="816336"/>
            <a:ext cx="6703854" cy="5584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chemeClr val="accent2"/>
                </a:solidFill>
              </a:rPr>
              <a:t>Scenario 1</a:t>
            </a:r>
            <a:r>
              <a:rPr lang="en-US" sz="2800" b="1" i="1" dirty="0"/>
              <a:t>: </a:t>
            </a:r>
            <a:r>
              <a:rPr lang="en-US" sz="2800" i="1" dirty="0">
                <a:effectLst/>
              </a:rPr>
              <a:t>You approach an individual to conduct an outcome measure assessment. They ask you why they should do the test.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What would you say?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Outcome measures allow us to explore the effects of different treatments (in a research setting) and to track your progress and recovery.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Things to consider: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Participants may have a limited memory of their enrollment in research studies in the ICU.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For a specific study, you may need to briefly summarize the research study and its purpose. 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54975441-43D7-404D-B7C8-A96D1C8A8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421755" y="1186284"/>
            <a:ext cx="6703854" cy="499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chemeClr val="accent2"/>
                </a:solidFill>
              </a:rPr>
              <a:t>Scenario 2</a:t>
            </a:r>
            <a:r>
              <a:rPr lang="en-US" sz="2800" b="1" i="1" dirty="0"/>
              <a:t>: </a:t>
            </a:r>
            <a:r>
              <a:rPr lang="en-US" sz="2800" i="1" dirty="0">
                <a:effectLst/>
              </a:rPr>
              <a:t>For the RBANS, if someone is getting frustrated and discouraged during the assessment, what should you do?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Our suggestion: Normalize the difficulty of the test. You may say things like “I administer this test a lot, and many people find this test hard and frustrating – just remember to try your best”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54975441-43D7-404D-B7C8-A96D1C8A8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421755" y="1186284"/>
            <a:ext cx="6703854" cy="49987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chemeClr val="accent2"/>
                </a:solidFill>
              </a:rPr>
              <a:t>Scenario 3</a:t>
            </a:r>
            <a:r>
              <a:rPr lang="en-US" sz="2800" b="1" i="1" dirty="0"/>
              <a:t>: </a:t>
            </a:r>
            <a:r>
              <a:rPr lang="en-US" sz="2800" i="1" dirty="0">
                <a:effectLst/>
              </a:rPr>
              <a:t>You are performing an outcome measure assessment, and the participant says they want to stop the test.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What would you do?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Our suggestion: Encourage the participant to continue if they are able. If they persist/are unable, please stop the test.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For the 30s STS, let the timer run out to 30 seconds and score the number of repetitions completed.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54975441-43D7-404D-B7C8-A96D1C8A8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421755" y="431800"/>
            <a:ext cx="6703854" cy="6311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chemeClr val="accent2"/>
                </a:solidFill>
              </a:rPr>
              <a:t>Scenario 4</a:t>
            </a:r>
            <a:r>
              <a:rPr lang="en-US" sz="2800" b="1" i="1" dirty="0"/>
              <a:t>: </a:t>
            </a:r>
            <a:r>
              <a:rPr lang="en-US" sz="2800" i="1" dirty="0">
                <a:effectLst/>
              </a:rPr>
              <a:t>For the 30-second sit-to-stand, should you </a:t>
            </a:r>
            <a:r>
              <a:rPr lang="en-US" sz="2800" i="1" u="sng" dirty="0">
                <a:effectLst/>
              </a:rPr>
              <a:t>always</a:t>
            </a:r>
            <a:r>
              <a:rPr lang="en-US" sz="2800" i="1" dirty="0">
                <a:effectLst/>
              </a:rPr>
              <a:t> have participants complete a practice repetition?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Our suggestion: You need to consider the patient’s baseline physical function. Patients may have limited reserve (e.g., patients at ICU d/c completed 5 reps and at hospital d/c completed 9 reps).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If a practice repetition may be helpful, please complete this with your participant.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If a practice session may compromise the ability of the participant to complete the test, it may not be appropriate to conduct.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54975441-43D7-404D-B7C8-A96D1C8A8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8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72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FAQs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799862"/>
            <a:ext cx="10972799" cy="467728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b="1" i="1" dirty="0">
                <a:solidFill>
                  <a:schemeClr val="accent2">
                    <a:lumMod val="75000"/>
                  </a:schemeClr>
                </a:solidFill>
              </a:rPr>
              <a:t>Q1: Can you provide feedback to participants during the test?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b="1" dirty="0">
                <a:solidFill>
                  <a:schemeClr val="accent2">
                    <a:lumMod val="75000"/>
                  </a:schemeClr>
                </a:solidFill>
              </a:rPr>
              <a:t>A1: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It depends! You can provide cueing to participants, but you should not be commenting on their performance during the assessment.</a:t>
            </a:r>
          </a:p>
          <a:p>
            <a:pPr marL="0" indent="0">
              <a:buNone/>
            </a:pPr>
            <a:r>
              <a:rPr lang="en-CA" b="1" i="1" dirty="0"/>
              <a:t>Q2: Does it matter what time of day you perform the assessment?</a:t>
            </a:r>
            <a:endParaRPr lang="en-CA" dirty="0"/>
          </a:p>
          <a:p>
            <a:pPr marL="0" indent="0">
              <a:buNone/>
            </a:pPr>
            <a:r>
              <a:rPr lang="en-CA" b="1" dirty="0"/>
              <a:t>A2: </a:t>
            </a:r>
            <a:r>
              <a:rPr lang="en-CA" dirty="0"/>
              <a:t>Sometimes you may not have a choice of the timing (e.g., a participant in a follow-up clinic). However, if you can control the timing of the assessment, try to complete at a time when the individual is rested (e.g., did not just complete a physio session in hospital). </a:t>
            </a:r>
          </a:p>
          <a:p>
            <a:pPr marL="0" indent="0">
              <a:buNone/>
            </a:pPr>
            <a:r>
              <a:rPr lang="en-CA" b="1" i="1" dirty="0">
                <a:solidFill>
                  <a:schemeClr val="accent2">
                    <a:lumMod val="75000"/>
                  </a:schemeClr>
                </a:solidFill>
              </a:rPr>
              <a:t>Q3: Should you always explain the test procedures? What do you say?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b="1" dirty="0">
                <a:solidFill>
                  <a:schemeClr val="accent2">
                    <a:lumMod val="75000"/>
                  </a:schemeClr>
                </a:solidFill>
              </a:rPr>
              <a:t>A3: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Yes! Each test has a standardized set of instructions. Please use these!</a:t>
            </a:r>
          </a:p>
        </p:txBody>
      </p:sp>
    </p:spTree>
    <p:extLst>
      <p:ext uri="{BB962C8B-B14F-4D97-AF65-F5344CB8AC3E}">
        <p14:creationId xmlns:p14="http://schemas.microsoft.com/office/powerpoint/2010/main" val="414926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Agenda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788203"/>
            <a:ext cx="6996707" cy="4541631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Welcome &amp; 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Overview of remainder of course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Reflection: how has practice been going?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Review of outcome measures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Practice with instructor feedback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Curveballs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Q&amp;A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Intro to competencies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Summary &amp; next steps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Feedback questionnaire</a:t>
            </a:r>
          </a:p>
        </p:txBody>
      </p:sp>
      <p:pic>
        <p:nvPicPr>
          <p:cNvPr id="15" name="Picture 14" descr="Light bulb on yellow background with sketched light beams and cord">
            <a:extLst>
              <a:ext uri="{FF2B5EF4-FFF2-40B4-BE49-F238E27FC236}">
                <a16:creationId xmlns:a16="http://schemas.microsoft.com/office/drawing/2014/main" id="{BE94FDEB-905F-CF29-4A72-56D6DA1BD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 to Competencies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914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Competency Checklists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BE08D-35E4-71FB-F771-801D6603C8D9}"/>
              </a:ext>
            </a:extLst>
          </p:cNvPr>
          <p:cNvSpPr txBox="1"/>
          <p:nvPr/>
        </p:nvSpPr>
        <p:spPr>
          <a:xfrm>
            <a:off x="439928" y="1797431"/>
            <a:ext cx="11252200" cy="4700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Used to evaluate, in a standardized way, the ability of outcome assessors to perform each outcome measure assessment</a:t>
            </a:r>
            <a:br>
              <a:rPr lang="en-US" sz="3200" dirty="0"/>
            </a:br>
            <a:endParaRPr lang="en-US" sz="3200" dirty="0"/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2 checklists (one per measure)</a:t>
            </a:r>
            <a:br>
              <a:rPr lang="en-US" sz="3200" dirty="0"/>
            </a:br>
            <a:endParaRPr lang="en-US" sz="3200" dirty="0"/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4 sections</a:t>
            </a:r>
          </a:p>
          <a:p>
            <a:pPr marL="14287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Technical skills (30s STS </a:t>
            </a:r>
            <a:r>
              <a:rPr lang="en-US" sz="3200" i="1" dirty="0"/>
              <a:t>or</a:t>
            </a:r>
            <a:r>
              <a:rPr lang="en-US" sz="3200" dirty="0"/>
              <a:t> RBANS)</a:t>
            </a:r>
          </a:p>
          <a:p>
            <a:pPr marL="14287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Communication (same for both measures)</a:t>
            </a:r>
          </a:p>
          <a:p>
            <a:pPr marL="14287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Professionalism (same for both measures)</a:t>
            </a:r>
          </a:p>
          <a:p>
            <a:pPr marL="14287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Overall performance (same for both measures)</a:t>
            </a:r>
            <a:br>
              <a:rPr lang="en-US" sz="3200" dirty="0"/>
            </a:br>
            <a:endParaRPr lang="en-US" sz="3200" dirty="0"/>
          </a:p>
          <a:p>
            <a:pPr marL="5143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Success Criteria: Overall performance of 5 on rating scale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16666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821581C0-8B23-1E4A-1B86-15769268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148"/>
            <a:ext cx="12192000" cy="2533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A508A-EDD3-7DAD-7551-FDC505A2EA01}"/>
              </a:ext>
            </a:extLst>
          </p:cNvPr>
          <p:cNvSpPr txBox="1"/>
          <p:nvPr/>
        </p:nvSpPr>
        <p:spPr>
          <a:xfrm>
            <a:off x="0" y="0"/>
            <a:ext cx="392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Overview of Scoring</a:t>
            </a:r>
          </a:p>
        </p:txBody>
      </p:sp>
    </p:spTree>
    <p:extLst>
      <p:ext uri="{BB962C8B-B14F-4D97-AF65-F5344CB8AC3E}">
        <p14:creationId xmlns:p14="http://schemas.microsoft.com/office/powerpoint/2010/main" val="325179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rvey form with text&#10;&#10;Description automatically generated with medium confidence">
            <a:extLst>
              <a:ext uri="{FF2B5EF4-FFF2-40B4-BE49-F238E27FC236}">
                <a16:creationId xmlns:a16="http://schemas.microsoft.com/office/drawing/2014/main" id="{1E795D66-5062-97E9-7754-95B4E5EF4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5256"/>
            <a:ext cx="12042015" cy="5992844"/>
          </a:xfrm>
          <a:prstGeom prst="rect">
            <a:avLst/>
          </a:prstGeom>
        </p:spPr>
      </p:pic>
      <p:pic>
        <p:nvPicPr>
          <p:cNvPr id="4" name="Picture 3" descr="A survey form with text&#10;&#10;Description automatically generated with medium confidence">
            <a:extLst>
              <a:ext uri="{FF2B5EF4-FFF2-40B4-BE49-F238E27FC236}">
                <a16:creationId xmlns:a16="http://schemas.microsoft.com/office/drawing/2014/main" id="{62CF5A53-5E6F-B837-C382-CE9F8E8F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547656"/>
            <a:ext cx="12042015" cy="5992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5D2EE-6B3C-C941-F25B-3E0B055DE038}"/>
              </a:ext>
            </a:extLst>
          </p:cNvPr>
          <p:cNvSpPr txBox="1"/>
          <p:nvPr/>
        </p:nvSpPr>
        <p:spPr>
          <a:xfrm>
            <a:off x="0" y="0"/>
            <a:ext cx="442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30s STS Technical Skills</a:t>
            </a:r>
          </a:p>
        </p:txBody>
      </p:sp>
    </p:spTree>
    <p:extLst>
      <p:ext uri="{BB962C8B-B14F-4D97-AF65-F5344CB8AC3E}">
        <p14:creationId xmlns:p14="http://schemas.microsoft.com/office/powerpoint/2010/main" val="3890973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orm with black text&#10;&#10;Description automatically generated">
            <a:extLst>
              <a:ext uri="{FF2B5EF4-FFF2-40B4-BE49-F238E27FC236}">
                <a16:creationId xmlns:a16="http://schemas.microsoft.com/office/drawing/2014/main" id="{9713DB47-9F07-BC20-B43B-4E6D05B6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" y="897711"/>
            <a:ext cx="12172824" cy="5062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B9D8D-CD57-6DE9-A561-4D9D0F98A6D9}"/>
              </a:ext>
            </a:extLst>
          </p:cNvPr>
          <p:cNvSpPr txBox="1"/>
          <p:nvPr/>
        </p:nvSpPr>
        <p:spPr>
          <a:xfrm>
            <a:off x="0" y="0"/>
            <a:ext cx="4304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RBANS Technical Skills</a:t>
            </a:r>
          </a:p>
        </p:txBody>
      </p:sp>
    </p:spTree>
    <p:extLst>
      <p:ext uri="{BB962C8B-B14F-4D97-AF65-F5344CB8AC3E}">
        <p14:creationId xmlns:p14="http://schemas.microsoft.com/office/powerpoint/2010/main" val="279729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with black text&#10;&#10;Description automatically generated">
            <a:extLst>
              <a:ext uri="{FF2B5EF4-FFF2-40B4-BE49-F238E27FC236}">
                <a16:creationId xmlns:a16="http://schemas.microsoft.com/office/drawing/2014/main" id="{1C4348C1-AD6A-FA4F-E0FD-0D179753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5" y="1609122"/>
            <a:ext cx="12082610" cy="3639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A032-448C-B115-5589-4E89CB00DFCE}"/>
              </a:ext>
            </a:extLst>
          </p:cNvPr>
          <p:cNvSpPr txBox="1"/>
          <p:nvPr/>
        </p:nvSpPr>
        <p:spPr>
          <a:xfrm>
            <a:off x="0" y="0"/>
            <a:ext cx="8196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Communication – Same for Both Measures</a:t>
            </a:r>
          </a:p>
        </p:txBody>
      </p:sp>
    </p:spTree>
    <p:extLst>
      <p:ext uri="{BB962C8B-B14F-4D97-AF65-F5344CB8AC3E}">
        <p14:creationId xmlns:p14="http://schemas.microsoft.com/office/powerpoint/2010/main" val="61065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94FA3603-DED9-4D81-49CF-FD8D5BDE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669"/>
            <a:ext cx="12151348" cy="4663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07449-5262-07D7-D9A8-3B75AE962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7" y="5670810"/>
            <a:ext cx="12099783" cy="972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28675-23D2-B305-BE7C-8FEFD07CDA31}"/>
              </a:ext>
            </a:extLst>
          </p:cNvPr>
          <p:cNvSpPr txBox="1"/>
          <p:nvPr/>
        </p:nvSpPr>
        <p:spPr>
          <a:xfrm>
            <a:off x="0" y="0"/>
            <a:ext cx="1000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Professionalism &amp; Overall – Same for Both Measures</a:t>
            </a:r>
          </a:p>
        </p:txBody>
      </p:sp>
    </p:spTree>
    <p:extLst>
      <p:ext uri="{BB962C8B-B14F-4D97-AF65-F5344CB8AC3E}">
        <p14:creationId xmlns:p14="http://schemas.microsoft.com/office/powerpoint/2010/main" val="2863586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Steps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03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Summary &amp; Next Steps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35512"/>
            <a:ext cx="10554312" cy="4541631"/>
          </a:xfrm>
        </p:spPr>
        <p:txBody>
          <a:bodyPr anchor="t">
            <a:noAutofit/>
          </a:bodyPr>
          <a:lstStyle/>
          <a:p>
            <a:r>
              <a:rPr lang="en-CA" sz="3200" dirty="0"/>
              <a:t>Practice each measure with at least five different people</a:t>
            </a:r>
          </a:p>
          <a:p>
            <a:r>
              <a:rPr lang="en-CA" sz="3200" dirty="0"/>
              <a:t>Complete your practice logbook </a:t>
            </a:r>
          </a:p>
          <a:p>
            <a:r>
              <a:rPr lang="en-CA" sz="3200" dirty="0"/>
              <a:t>Book dates for your evaluation:</a:t>
            </a:r>
          </a:p>
          <a:p>
            <a:pPr lvl="1" fontAlgn="base"/>
            <a:r>
              <a:rPr lang="en-CA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Aug 8</a:t>
            </a:r>
            <a:r>
              <a:rPr lang="en-CA" sz="32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</a:t>
            </a:r>
            <a:r>
              <a:rPr lang="en-CA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(Thursday) - from 12-6pm EST</a:t>
            </a:r>
          </a:p>
          <a:p>
            <a:pPr lvl="1" fontAlgn="base"/>
            <a:r>
              <a:rPr lang="en-CA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Aug 23</a:t>
            </a:r>
            <a:r>
              <a:rPr lang="en-CA" sz="32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rd</a:t>
            </a:r>
            <a:r>
              <a:rPr lang="en-CA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(Friday) - from 8-1pm EST</a:t>
            </a:r>
          </a:p>
        </p:txBody>
      </p:sp>
    </p:spTree>
    <p:extLst>
      <p:ext uri="{BB962C8B-B14F-4D97-AF65-F5344CB8AC3E}">
        <p14:creationId xmlns:p14="http://schemas.microsoft.com/office/powerpoint/2010/main" val="3813315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Feedback: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Please use this time to complete feedback questionnaires if you have not already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72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g on a leash on a dock&#10;&#10;Description automatically generated">
            <a:extLst>
              <a:ext uri="{FF2B5EF4-FFF2-40B4-BE49-F238E27FC236}">
                <a16:creationId xmlns:a16="http://schemas.microsoft.com/office/drawing/2014/main" id="{C30E6405-F767-B00B-52AD-98521F810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08" r="27204"/>
          <a:stretch/>
        </p:blipFill>
        <p:spPr>
          <a:xfrm rot="5400000">
            <a:off x="2667000" y="-2666998"/>
            <a:ext cx="6858001" cy="12191999"/>
          </a:xfrm>
          <a:prstGeom prst="rect">
            <a:avLst/>
          </a:prstGeom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9D2AAF-E27D-538B-DEF0-C22CF14D8D75}"/>
              </a:ext>
            </a:extLst>
          </p:cNvPr>
          <p:cNvSpPr txBox="1">
            <a:spLocks/>
          </p:cNvSpPr>
          <p:nvPr/>
        </p:nvSpPr>
        <p:spPr>
          <a:xfrm>
            <a:off x="1051560" y="4498848"/>
            <a:ext cx="361188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Introductions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20D1E-E7A1-FBC4-5953-353596846534}"/>
              </a:ext>
            </a:extLst>
          </p:cNvPr>
          <p:cNvSpPr txBox="1">
            <a:spLocks/>
          </p:cNvSpPr>
          <p:nvPr/>
        </p:nvSpPr>
        <p:spPr>
          <a:xfrm>
            <a:off x="5295826" y="4498848"/>
            <a:ext cx="6061022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your name?</a:t>
            </a:r>
          </a:p>
          <a:p>
            <a:r>
              <a:rPr lang="en-US" dirty="0"/>
              <a:t>What is your role in research?</a:t>
            </a:r>
          </a:p>
          <a:p>
            <a:r>
              <a:rPr lang="en-US" dirty="0"/>
              <a:t>What is your favourite animal?</a:t>
            </a:r>
          </a:p>
        </p:txBody>
      </p:sp>
    </p:spTree>
    <p:extLst>
      <p:ext uri="{BB962C8B-B14F-4D97-AF65-F5344CB8AC3E}">
        <p14:creationId xmlns:p14="http://schemas.microsoft.com/office/powerpoint/2010/main" val="652821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8" y="834816"/>
            <a:ext cx="9144000" cy="8526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5" descr="Email with solid fill">
            <a:extLst>
              <a:ext uri="{FF2B5EF4-FFF2-40B4-BE49-F238E27FC236}">
                <a16:creationId xmlns:a16="http://schemas.microsoft.com/office/drawing/2014/main" id="{0CB4CD09-9768-DD49-8985-6523D520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48" y="1812963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7A08C40A-0766-E67A-1CD9-3A7FD2001FDD}"/>
              </a:ext>
            </a:extLst>
          </p:cNvPr>
          <p:cNvSpPr txBox="1">
            <a:spLocks/>
          </p:cNvSpPr>
          <p:nvPr/>
        </p:nvSpPr>
        <p:spPr bwMode="auto">
          <a:xfrm>
            <a:off x="81416" y="3136039"/>
            <a:ext cx="12110583" cy="1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600" b="1" dirty="0">
                <a:latin typeface="+mn-lt"/>
              </a:rPr>
              <a:t>Michelle: </a:t>
            </a:r>
            <a:r>
              <a:rPr lang="en-US" altLang="en-US" sz="3600" dirty="0">
                <a:latin typeface="+mn-lt"/>
              </a:rPr>
              <a:t>khome@mcmaster.ca</a:t>
            </a:r>
            <a:br>
              <a:rPr lang="en-US" altLang="en-US" sz="3600" dirty="0">
                <a:latin typeface="+mn-lt"/>
              </a:rPr>
            </a:br>
            <a:r>
              <a:rPr lang="en-US" altLang="en-US" sz="3600" b="1" dirty="0">
                <a:latin typeface="+mn-lt"/>
              </a:rPr>
              <a:t>Gord: </a:t>
            </a:r>
            <a:r>
              <a:rPr lang="en-US" altLang="en-US" sz="3600" dirty="0">
                <a:latin typeface="+mn-lt"/>
              </a:rPr>
              <a:t>2gjb1@queensu.ca</a:t>
            </a:r>
            <a:endParaRPr lang="en-US" altLang="en-US" sz="3600" b="1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n-US" altLang="en-US" sz="3600" b="1" dirty="0">
                <a:latin typeface="+mn-lt"/>
              </a:rPr>
              <a:t>Heather: </a:t>
            </a:r>
            <a:r>
              <a:rPr lang="en-US" altLang="en-US" sz="3600" dirty="0" err="1">
                <a:latin typeface="+mn-lt"/>
              </a:rPr>
              <a:t>ogradyh@mcmaster.ca</a:t>
            </a:r>
            <a:endParaRPr lang="en-US" alt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140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Training Approach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07E02-ABBC-6E0E-493B-6FC5375133A0}"/>
              </a:ext>
            </a:extLst>
          </p:cNvPr>
          <p:cNvSpPr txBox="1"/>
          <p:nvPr/>
        </p:nvSpPr>
        <p:spPr>
          <a:xfrm>
            <a:off x="838200" y="4049849"/>
            <a:ext cx="2909609" cy="19156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1 (1hr x 2)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1-hour virtual training session per measure (2 hours total)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853373-523C-0605-C9F8-D16617FA3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7" r="58318" b="3415"/>
          <a:stretch/>
        </p:blipFill>
        <p:spPr bwMode="auto">
          <a:xfrm>
            <a:off x="1119533" y="2011880"/>
            <a:ext cx="2346944" cy="183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4FC6AA-1766-E7ED-AE21-CE99651A5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535" y="1908845"/>
            <a:ext cx="2040524" cy="2040523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47477-2B40-6993-1384-8C5A171D9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415" y="1954285"/>
            <a:ext cx="1848872" cy="1848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6D59A-C316-4A37-7038-EF5F30CB65CC}"/>
              </a:ext>
            </a:extLst>
          </p:cNvPr>
          <p:cNvSpPr txBox="1"/>
          <p:nvPr/>
        </p:nvSpPr>
        <p:spPr>
          <a:xfrm>
            <a:off x="4625117" y="4052233"/>
            <a:ext cx="2909608" cy="19925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2 (1.5hr)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Practice FAQs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Introduce competencies</a:t>
            </a:r>
          </a:p>
          <a:p>
            <a:pPr defTabSz="804672">
              <a:spcAft>
                <a:spcPts val="600"/>
              </a:spcAft>
            </a:pP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DA65F-A830-9BC9-98B2-487A3C1445ED}"/>
              </a:ext>
            </a:extLst>
          </p:cNvPr>
          <p:cNvSpPr txBox="1"/>
          <p:nvPr/>
        </p:nvSpPr>
        <p:spPr>
          <a:xfrm>
            <a:off x="8435048" y="4049849"/>
            <a:ext cx="2909608" cy="19925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3 (1hr)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Evaluation of outcome assessors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112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4AB7160-6FD6-6A33-7A54-3F166DE7510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747809" y="4910457"/>
            <a:ext cx="8773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5DA0D1-635D-5FC3-7F21-F00BE880270D}"/>
              </a:ext>
            </a:extLst>
          </p:cNvPr>
          <p:cNvCxnSpPr>
            <a:cxnSpLocks/>
          </p:cNvCxnSpPr>
          <p:nvPr/>
        </p:nvCxnSpPr>
        <p:spPr>
          <a:xfrm>
            <a:off x="7534725" y="4979042"/>
            <a:ext cx="9003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4A6149-C2A3-FE9B-CCD6-1B5B86543ABE}"/>
              </a:ext>
            </a:extLst>
          </p:cNvPr>
          <p:cNvSpPr txBox="1"/>
          <p:nvPr/>
        </p:nvSpPr>
        <p:spPr>
          <a:xfrm>
            <a:off x="3740326" y="4950049"/>
            <a:ext cx="88331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CA" sz="15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month</a:t>
            </a:r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B5E04-97E0-1A03-92AD-E848C7574857}"/>
              </a:ext>
            </a:extLst>
          </p:cNvPr>
          <p:cNvSpPr txBox="1"/>
          <p:nvPr/>
        </p:nvSpPr>
        <p:spPr>
          <a:xfrm>
            <a:off x="7534725" y="5006623"/>
            <a:ext cx="88331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CA" sz="15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month</a:t>
            </a:r>
            <a:endParaRPr lang="en-CA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9C1DDA3-F989-0D68-E50C-BAC1A2759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6494" y="59326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2C1F8-AE22-3E86-F4BD-68169471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Today’s Objective: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 outcome measures, potential challenges/obstacles and introduce competencies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96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dirty="0"/>
              <a:t>How has your experience been practicing the measures?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21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Review of Outcome Measures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85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30 second sit-to-stand (30s STS)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Performance-based assessment of physical function/ exercise capacity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Scoring: number of successful STS repetitions completed in 30 seconds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Normative values available for specific age groups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Administration time: less than 5 minutes</a:t>
            </a:r>
          </a:p>
        </p:txBody>
      </p:sp>
      <p:pic>
        <p:nvPicPr>
          <p:cNvPr id="3" name="Picture 2" descr="A person standing next to a person in a chair&#10;&#10;Description automatically generated">
            <a:extLst>
              <a:ext uri="{FF2B5EF4-FFF2-40B4-BE49-F238E27FC236}">
                <a16:creationId xmlns:a16="http://schemas.microsoft.com/office/drawing/2014/main" id="{082088C0-56AC-15C4-CDB2-F1772F407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294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Set-Up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1911493"/>
            <a:ext cx="11128970" cy="4707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Materials: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Chair with arm rests </a:t>
            </a:r>
            <a:r>
              <a:rPr lang="en-CA" sz="3200" i="1" dirty="0">
                <a:latin typeface="Calibri" panose="020F0502020204030204" pitchFamily="34" charset="0"/>
              </a:rPr>
              <a:t>or</a:t>
            </a:r>
            <a:r>
              <a:rPr lang="en-CA" sz="3200" dirty="0">
                <a:latin typeface="Calibri" panose="020F0502020204030204" pitchFamily="34" charset="0"/>
              </a:rPr>
              <a:t> bed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Stopwatch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Additional person to help with test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Participant: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Feet on the floor, approximately hip-width apart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One foot slightly in front of the other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Arms crossed across the chest</a:t>
            </a:r>
            <a:r>
              <a:rPr lang="en-CA" sz="3200" dirty="0">
                <a:latin typeface="Calibri" panose="020F0502020204030204" pitchFamily="34" charset="0"/>
              </a:rPr>
              <a:t>, if possible</a:t>
            </a:r>
            <a:endParaRPr lang="en-CA" sz="32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08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6180</TotalTime>
  <Words>1058</Words>
  <Application>Microsoft Macintosh PowerPoint</Application>
  <PresentationFormat>Widescreen</PresentationFormat>
  <Paragraphs>144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Office Theme</vt:lpstr>
      <vt:lpstr>CAN-Measure</vt:lpstr>
      <vt:lpstr>Agenda</vt:lpstr>
      <vt:lpstr>PowerPoint Presentation</vt:lpstr>
      <vt:lpstr>Overview of Training Approach</vt:lpstr>
      <vt:lpstr>Today’s Objective:   Discuss outcome measures, potential challenges/obstacles and introduce competencies</vt:lpstr>
      <vt:lpstr>How has your experience been practicing the measures?</vt:lpstr>
      <vt:lpstr>Review of Outcome Measures</vt:lpstr>
      <vt:lpstr>30 second sit-to-stand (30s STS)</vt:lpstr>
      <vt:lpstr>Set-Up</vt:lpstr>
      <vt:lpstr>Administration</vt:lpstr>
      <vt:lpstr>The Repeatable Battery for the Assessment of Neuropsychological Status (RBANS)</vt:lpstr>
      <vt:lpstr>You try!</vt:lpstr>
      <vt:lpstr>Scenarios</vt:lpstr>
      <vt:lpstr>PowerPoint Presentation</vt:lpstr>
      <vt:lpstr>PowerPoint Presentation</vt:lpstr>
      <vt:lpstr>PowerPoint Presentation</vt:lpstr>
      <vt:lpstr>PowerPoint Presentation</vt:lpstr>
      <vt:lpstr>Questions?</vt:lpstr>
      <vt:lpstr>FAQs</vt:lpstr>
      <vt:lpstr>Intro to Competencies</vt:lpstr>
      <vt:lpstr>Overview of Competency Checklists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Summary &amp; Next Steps</vt:lpstr>
      <vt:lpstr>Feedback: Please use this time to complete feedback questionnaires if you have not already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CAN-Measure</dc:title>
  <dc:creator>Gord Boyd</dc:creator>
  <cp:lastModifiedBy>Heather O'Grady</cp:lastModifiedBy>
  <cp:revision>31</cp:revision>
  <dcterms:created xsi:type="dcterms:W3CDTF">2023-09-06T15:29:42Z</dcterms:created>
  <dcterms:modified xsi:type="dcterms:W3CDTF">2024-07-11T18:49:31Z</dcterms:modified>
</cp:coreProperties>
</file>