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82" r:id="rId4"/>
    <p:sldId id="267" r:id="rId5"/>
    <p:sldId id="283" r:id="rId6"/>
    <p:sldId id="263" r:id="rId7"/>
    <p:sldId id="301" r:id="rId8"/>
    <p:sldId id="298" r:id="rId9"/>
    <p:sldId id="302" r:id="rId10"/>
    <p:sldId id="296" r:id="rId11"/>
    <p:sldId id="304" r:id="rId12"/>
    <p:sldId id="300" r:id="rId13"/>
    <p:sldId id="307" r:id="rId14"/>
    <p:sldId id="312" r:id="rId15"/>
    <p:sldId id="284" r:id="rId16"/>
    <p:sldId id="311" r:id="rId17"/>
    <p:sldId id="310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165"/>
  </p:normalViewPr>
  <p:slideViewPr>
    <p:cSldViewPr snapToGrid="0">
      <p:cViewPr varScale="1">
        <p:scale>
          <a:sx n="118" d="100"/>
          <a:sy n="118" d="100"/>
        </p:scale>
        <p:origin x="1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14665-B0AA-204E-B163-1DA128B3723A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50A99-3537-C04A-9A30-F82406B26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9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8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84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1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4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63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76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50A99-3537-C04A-9A30-F82406B26E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8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00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07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50A99-3537-C04A-9A30-F82406B26E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71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B9AA-07C7-52DF-8022-41D09461F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210B2-CE12-8616-199A-D95E4847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BA2A5-45A6-8449-DDA8-07E71E224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BC8A6-3E64-DCDA-9C54-F94E50EB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7EFBC-99A6-424F-82FF-947E20131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1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C1F5-DF0E-C99F-32AE-DD75BBF6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FFA1C-5179-E055-FB45-0DD8D55D3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4EEC-2B06-B874-F75F-3B3F969C2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7C19-B87E-23BF-4CCE-1A136BE4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60DCF-2D9B-9004-ADED-49981E25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C71FF-996B-442B-BB83-8BCB5705D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06483-78C4-D9CD-0D08-B3C28D5B65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239D-C63D-53D4-22BD-06AC3CB1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3AA4F-885E-B591-8252-C5C1C5D55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D821B-5B17-D332-BE5A-522A8023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0DE35-E228-0B76-9598-4FD782C6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A685-834B-D4BD-6CCF-E8400088A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35D79-C8A6-3171-9513-1C0685A3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9DC1A-D1B4-DBF4-B499-EDCA1712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E345C-6916-CFDA-637C-9DAF4379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0D9B-8226-2CF2-BE6A-125B2AAC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35FD4-CDB3-78CB-4446-87B0DD77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4031C-42C7-11B1-2836-3D4C534E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8A81-2981-CE88-6F69-2AFEDAB75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34EC-8988-6B4D-D5FC-E874A83D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7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5E15-1BB5-4E32-3EE3-0CB4CDB2A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AD717-3790-D842-E1B8-8423C4465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78EF39-C317-6612-EBCD-EF5A26D64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539DD-A2FC-0062-896D-43216D85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B4B9A-522C-2C78-6369-EA407E71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3E42E-C392-3AE7-72CA-52A0FDD9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4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9C662-EBD5-EDFD-4671-D113679AD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A8DD5-9208-85B5-A924-771B216AF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3F3D-DFC9-3F1B-5F49-905AC1AF1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1C104-9CC8-A323-38EC-AD3736442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7DF75-97A7-5081-72CB-AF5FAF44E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15023D-C802-6736-0DB6-684FB617D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CE76B7-B94B-D069-B2B4-3BAD0382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83603-A6D4-065B-F982-9EAD752C0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BABA-EE03-21ED-C88B-0457AFA6D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37D57-AB5E-AC2B-D719-D9ECEA70B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631B0-5F75-1564-53BA-F36EB185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7DC05-A745-C286-19D7-A60916B0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6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2704F-C3EB-48A8-6C61-306137DD8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BC40E4-38CC-1C85-A29E-84AD9466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BF0EB-15D5-1A61-737A-831A30B5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75EBE-705A-66E2-9257-9CB768437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501E1-0ECC-DEB0-9213-BC1ED86F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45542-44AC-2946-D51A-B1EBED19E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3850A-0223-9251-D7BB-A5D765B5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00DEF-E6C0-E78A-3F4B-C26B6320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7BB38-27DA-390E-F671-C0B42D53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1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1A76C-D83E-0F25-FF46-0A32B7E7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4BF213-5D90-30C7-A541-A21E5871B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F1D47-6C74-19D6-A6B9-8006C76E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2AEEE-9B55-A955-4AFA-FECDD9FE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CD0C4-6406-1CAF-FFCB-0160944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C1796-EA80-3AFF-0979-D3CEF615A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ADD85E-66DA-2E1C-B35D-E56F7C7E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B5A3-76A3-2723-0908-4F496A0B2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3B80-670F-9856-D159-48DA74E75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A5F2-32EA-974F-A811-4FF0C77B0028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B38A1-10E0-F8BA-204F-AB4062607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C0BE1-363A-02BB-60CA-4612C7FFC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686A3-BD5C-FC41-9ADB-2FC2D4C79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ucycl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IY5vdDqnd4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easuring tape on table">
            <a:extLst>
              <a:ext uri="{FF2B5EF4-FFF2-40B4-BE49-F238E27FC236}">
                <a16:creationId xmlns:a16="http://schemas.microsoft.com/office/drawing/2014/main" id="{E6156CD4-18B0-60A4-4C75-86EE6E8BD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5" r="9376" b="7186"/>
          <a:stretch/>
        </p:blipFill>
        <p:spPr>
          <a:xfrm>
            <a:off x="3523488" y="272385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CB938-487B-14FC-F601-35E77680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64788"/>
            <a:ext cx="4023360" cy="1905690"/>
          </a:xfrm>
        </p:spPr>
        <p:txBody>
          <a:bodyPr anchor="b">
            <a:normAutofit/>
          </a:bodyPr>
          <a:lstStyle/>
          <a:p>
            <a:pPr algn="l"/>
            <a:r>
              <a:rPr lang="en-US" sz="6600" dirty="0"/>
              <a:t>CAN-Measure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DAEB2-6F36-2111-78AA-EFB58B36B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9" y="2979548"/>
            <a:ext cx="4431331" cy="1208141"/>
          </a:xfrm>
        </p:spPr>
        <p:txBody>
          <a:bodyPr>
            <a:noAutofit/>
          </a:bodyPr>
          <a:lstStyle/>
          <a:p>
            <a:pPr algn="l"/>
            <a:r>
              <a:rPr lang="en-US" sz="3200" i="1" dirty="0"/>
              <a:t>Session 1:</a:t>
            </a:r>
          </a:p>
          <a:p>
            <a:pPr algn="l"/>
            <a:r>
              <a:rPr lang="en-US" sz="3200" i="1" dirty="0"/>
              <a:t>RBANS Training</a:t>
            </a:r>
          </a:p>
          <a:p>
            <a:pPr algn="l"/>
            <a:r>
              <a:rPr lang="en-US" dirty="0"/>
              <a:t>Wednesday, July 17, 2024 @ 3pm</a:t>
            </a:r>
          </a:p>
          <a:p>
            <a:pPr algn="l"/>
            <a:r>
              <a:rPr lang="en-US" dirty="0"/>
              <a:t>Dr. </a:t>
            </a:r>
            <a:r>
              <a:rPr lang="en-US" dirty="0" err="1"/>
              <a:t>Gord</a:t>
            </a:r>
            <a:r>
              <a:rPr lang="en-US" dirty="0"/>
              <a:t> Boyd </a:t>
            </a:r>
          </a:p>
          <a:p>
            <a:pPr algn="l"/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181C992-A7A9-ABE7-D41C-5D14ED8E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44" y="139431"/>
            <a:ext cx="3073400" cy="1003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46AFF3-21E7-E551-65F8-E02AE6C5E4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360"/>
          <a:stretch/>
        </p:blipFill>
        <p:spPr>
          <a:xfrm>
            <a:off x="0" y="6169933"/>
            <a:ext cx="1270000" cy="63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3FFD7C-FAD7-18BA-BAC3-903DAC4896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117" y="6233412"/>
            <a:ext cx="1413510" cy="4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7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9413-EA3D-5325-5E53-8DB39C8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Administration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FF18F-3BB0-24F2-6FDA-88094432761F}"/>
              </a:ext>
            </a:extLst>
          </p:cNvPr>
          <p:cNvSpPr txBox="1"/>
          <p:nvPr/>
        </p:nvSpPr>
        <p:spPr>
          <a:xfrm>
            <a:off x="572493" y="1911493"/>
            <a:ext cx="11128970" cy="4707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36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7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E650A-71D3-AFF6-5FD5-94E4AD82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978492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try!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C1005-0F57-148E-352C-FE75BB5A1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8313" y="3799985"/>
            <a:ext cx="10295372" cy="6519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turns conducting the RBANS with each other. </a:t>
            </a:r>
          </a:p>
          <a:p>
            <a:pPr algn="ctr"/>
            <a:r>
              <a:rPr lang="en-US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provide feedback!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2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Scenarios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8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D943B-9301-8D7A-D118-E9575D03757E}"/>
              </a:ext>
            </a:extLst>
          </p:cNvPr>
          <p:cNvSpPr txBox="1"/>
          <p:nvPr/>
        </p:nvSpPr>
        <p:spPr>
          <a:xfrm>
            <a:off x="421755" y="1186284"/>
            <a:ext cx="6703854" cy="499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“This is too hard…I give up!”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 </a:t>
            </a:r>
          </a:p>
        </p:txBody>
      </p:sp>
      <p:pic>
        <p:nvPicPr>
          <p:cNvPr id="9" name="Graphic 8" descr="Customer Review">
            <a:extLst>
              <a:ext uri="{FF2B5EF4-FFF2-40B4-BE49-F238E27FC236}">
                <a16:creationId xmlns:a16="http://schemas.microsoft.com/office/drawing/2014/main" id="{54975441-43D7-404D-B7C8-A96D1C8A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1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4D943B-9301-8D7A-D118-E9575D03757E}"/>
              </a:ext>
            </a:extLst>
          </p:cNvPr>
          <p:cNvSpPr txBox="1"/>
          <p:nvPr/>
        </p:nvSpPr>
        <p:spPr>
          <a:xfrm>
            <a:off x="421754" y="1186284"/>
            <a:ext cx="7020767" cy="499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Scenario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“I don’t want to do this anymore!”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 </a:t>
            </a:r>
          </a:p>
        </p:txBody>
      </p:sp>
      <p:pic>
        <p:nvPicPr>
          <p:cNvPr id="9" name="Graphic 8" descr="Customer Review">
            <a:extLst>
              <a:ext uri="{FF2B5EF4-FFF2-40B4-BE49-F238E27FC236}">
                <a16:creationId xmlns:a16="http://schemas.microsoft.com/office/drawing/2014/main" id="{54975441-43D7-404D-B7C8-A96D1C8A8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2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3464-08F9-6510-6FE8-B80DD96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/>
              <a:t>Next Steps &amp; Homework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C865-6C3D-021A-C517-A0CD419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35512"/>
            <a:ext cx="10554312" cy="4541631"/>
          </a:xfrm>
        </p:spPr>
        <p:txBody>
          <a:bodyPr anchor="t">
            <a:noAutofit/>
          </a:bodyPr>
          <a:lstStyle/>
          <a:p>
            <a:r>
              <a:rPr lang="en-CA" dirty="0"/>
              <a:t>Complete the RBANS with at least five different people</a:t>
            </a:r>
          </a:p>
          <a:p>
            <a:r>
              <a:rPr lang="en-CA" dirty="0"/>
              <a:t>Complete your practice logbook </a:t>
            </a:r>
          </a:p>
          <a:p>
            <a:r>
              <a:rPr lang="en-CA" dirty="0"/>
              <a:t>Attend 30s STS training (if not already done)</a:t>
            </a:r>
          </a:p>
          <a:p>
            <a:r>
              <a:rPr lang="en-CA" dirty="0"/>
              <a:t>Book dates for your next sessions</a:t>
            </a:r>
          </a:p>
        </p:txBody>
      </p:sp>
      <p:pic>
        <p:nvPicPr>
          <p:cNvPr id="5" name="Graphic 4" descr="Desk with solid fill">
            <a:extLst>
              <a:ext uri="{FF2B5EF4-FFF2-40B4-BE49-F238E27FC236}">
                <a16:creationId xmlns:a16="http://schemas.microsoft.com/office/drawing/2014/main" id="{A672F037-95A2-E8BA-EB0A-25C6AE4C3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4299" y="2771775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82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3464-08F9-6510-6FE8-B80DD96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/>
              <a:t>Resources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C865-6C3D-021A-C517-A0CD419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11493"/>
            <a:ext cx="10554312" cy="454163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CA" dirty="0">
                <a:hlinkClick r:id="rId3"/>
              </a:rPr>
              <a:t>www.icucycle.com</a:t>
            </a:r>
            <a:r>
              <a:rPr lang="en-CA" dirty="0"/>
              <a:t> (log-in information to be sent after this meeting)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8C0502-E468-A99A-DBF0-D90F875DEA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87238" y="2800671"/>
            <a:ext cx="8143310" cy="3161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317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8" y="930989"/>
            <a:ext cx="9144000" cy="85267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5" descr="Email with solid fill">
            <a:extLst>
              <a:ext uri="{FF2B5EF4-FFF2-40B4-BE49-F238E27FC236}">
                <a16:creationId xmlns:a16="http://schemas.microsoft.com/office/drawing/2014/main" id="{0CB4CD09-9768-DD49-8985-6523D5201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48" y="1976478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2">
            <a:extLst>
              <a:ext uri="{FF2B5EF4-FFF2-40B4-BE49-F238E27FC236}">
                <a16:creationId xmlns:a16="http://schemas.microsoft.com/office/drawing/2014/main" id="{7A08C40A-0766-E67A-1CD9-3A7FD2001FDD}"/>
              </a:ext>
            </a:extLst>
          </p:cNvPr>
          <p:cNvSpPr txBox="1">
            <a:spLocks/>
          </p:cNvSpPr>
          <p:nvPr/>
        </p:nvSpPr>
        <p:spPr bwMode="auto">
          <a:xfrm>
            <a:off x="40707" y="3203126"/>
            <a:ext cx="12110583" cy="12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en-US" sz="3600" b="1" dirty="0">
                <a:latin typeface="+mn-lt"/>
              </a:rPr>
              <a:t>Gord: </a:t>
            </a:r>
            <a:r>
              <a:rPr lang="en-US" altLang="en-US" sz="3600" dirty="0">
                <a:latin typeface="+mn-lt"/>
              </a:rPr>
              <a:t>2jgb1@queensu.ca</a:t>
            </a:r>
          </a:p>
          <a:p>
            <a:pPr algn="ctr">
              <a:lnSpc>
                <a:spcPct val="150000"/>
              </a:lnSpc>
            </a:pPr>
            <a:r>
              <a:rPr lang="en-US" altLang="en-US" sz="3600" b="1" dirty="0">
                <a:latin typeface="+mn-lt"/>
              </a:rPr>
              <a:t>Heather: </a:t>
            </a:r>
            <a:r>
              <a:rPr lang="en-US" altLang="en-US" sz="3600" dirty="0" err="1">
                <a:latin typeface="+mn-lt"/>
              </a:rPr>
              <a:t>ogradyh@mcmaster.ca</a:t>
            </a:r>
            <a:endParaRPr lang="en-US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140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E3464-08F9-6510-6FE8-B80DD96B5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CA" sz="5400" dirty="0"/>
              <a:t>Agenda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2C865-6C3D-021A-C517-A0CD4192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11493"/>
            <a:ext cx="6996707" cy="4541631"/>
          </a:xfrm>
        </p:spPr>
        <p:txBody>
          <a:bodyPr anchor="t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Welcome &amp; 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Training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RBANS instructional video</a:t>
            </a:r>
            <a:endParaRPr lang="en-CA" sz="2800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Didactic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Practice and feedback!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Scenarios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Questions &amp; wrap-up </a:t>
            </a:r>
          </a:p>
        </p:txBody>
      </p:sp>
      <p:pic>
        <p:nvPicPr>
          <p:cNvPr id="15" name="Picture 14" descr="Light bulb on yellow background with sketched light beams and cord">
            <a:extLst>
              <a:ext uri="{FF2B5EF4-FFF2-40B4-BE49-F238E27FC236}">
                <a16:creationId xmlns:a16="http://schemas.microsoft.com/office/drawing/2014/main" id="{BE94FDEB-905F-CF29-4A72-56D6DA1BD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0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landscape with a lake and mountains&#10;&#10;Description automatically generated">
            <a:extLst>
              <a:ext uri="{FF2B5EF4-FFF2-40B4-BE49-F238E27FC236}">
                <a16:creationId xmlns:a16="http://schemas.microsoft.com/office/drawing/2014/main" id="{003E5F3B-E439-7836-AEA3-E508526FCF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436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1" name="Rectangle 106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9D2AAF-E27D-538B-DEF0-C22CF14D8D75}"/>
              </a:ext>
            </a:extLst>
          </p:cNvPr>
          <p:cNvSpPr txBox="1">
            <a:spLocks/>
          </p:cNvSpPr>
          <p:nvPr/>
        </p:nvSpPr>
        <p:spPr>
          <a:xfrm>
            <a:off x="7986712" y="26714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/>
              <a:t>Introductions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20D1E-E7A1-FBC4-5953-353596846534}"/>
              </a:ext>
            </a:extLst>
          </p:cNvPr>
          <p:cNvSpPr txBox="1">
            <a:spLocks/>
          </p:cNvSpPr>
          <p:nvPr/>
        </p:nvSpPr>
        <p:spPr>
          <a:xfrm>
            <a:off x="7986712" y="2434201"/>
            <a:ext cx="401478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What is your name?</a:t>
            </a:r>
          </a:p>
          <a:p>
            <a:r>
              <a:rPr lang="en-US" sz="3200" dirty="0"/>
              <a:t>What is your role in research?</a:t>
            </a:r>
          </a:p>
          <a:p>
            <a:r>
              <a:rPr lang="en-US" sz="3200" dirty="0"/>
              <a:t>What is your favourite place in the world?</a:t>
            </a:r>
          </a:p>
        </p:txBody>
      </p:sp>
    </p:spTree>
    <p:extLst>
      <p:ext uri="{BB962C8B-B14F-4D97-AF65-F5344CB8AC3E}">
        <p14:creationId xmlns:p14="http://schemas.microsoft.com/office/powerpoint/2010/main" val="652821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9413-EA3D-5325-5E53-8DB39C8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Training Approach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D07E02-ABBC-6E0E-493B-6FC5375133A0}"/>
              </a:ext>
            </a:extLst>
          </p:cNvPr>
          <p:cNvSpPr txBox="1"/>
          <p:nvPr/>
        </p:nvSpPr>
        <p:spPr>
          <a:xfrm>
            <a:off x="838200" y="4049849"/>
            <a:ext cx="2909609" cy="191565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CA" sz="211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Timepoint 1 (1hr x 2)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1-hour virtual training session per measure (2 hours total)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853373-523C-0605-C9F8-D16617FA38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07" r="58318" b="3415"/>
          <a:stretch/>
        </p:blipFill>
        <p:spPr bwMode="auto">
          <a:xfrm>
            <a:off x="1119533" y="2011880"/>
            <a:ext cx="2346944" cy="1834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4FC6AA-1766-E7ED-AE21-CE99651A5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35" y="1908845"/>
            <a:ext cx="2040524" cy="2040523"/>
          </a:xfrm>
          <a:prstGeom prst="rect">
            <a:avLst/>
          </a:prstGeom>
        </p:spPr>
      </p:pic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C47477-2B40-6993-1384-8C5A171D9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5415" y="1954285"/>
            <a:ext cx="1848872" cy="18488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66D59A-C316-4A37-7038-EF5F30CB65CC}"/>
              </a:ext>
            </a:extLst>
          </p:cNvPr>
          <p:cNvSpPr txBox="1"/>
          <p:nvPr/>
        </p:nvSpPr>
        <p:spPr>
          <a:xfrm>
            <a:off x="4625117" y="4052233"/>
            <a:ext cx="2909608" cy="19925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CA" sz="211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Timepoint 2 (1.5hr)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Practice FAQs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Introduce competencies</a:t>
            </a:r>
          </a:p>
          <a:p>
            <a:pPr defTabSz="804672">
              <a:spcAft>
                <a:spcPts val="600"/>
              </a:spcAft>
            </a:pPr>
            <a:endParaRPr lang="en-C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DA65F-A830-9BC9-98B2-487A3C1445ED}"/>
              </a:ext>
            </a:extLst>
          </p:cNvPr>
          <p:cNvSpPr txBox="1"/>
          <p:nvPr/>
        </p:nvSpPr>
        <p:spPr>
          <a:xfrm>
            <a:off x="8435048" y="4049849"/>
            <a:ext cx="2909608" cy="19925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804672">
              <a:spcAft>
                <a:spcPts val="600"/>
              </a:spcAft>
            </a:pPr>
            <a:r>
              <a:rPr lang="en-CA" sz="2112" b="1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Timepoint 3 (1hr)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112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Evaluation of outcome assessors</a:t>
            </a:r>
          </a:p>
          <a:p>
            <a:pPr marL="301752" indent="-301752" defTabSz="804672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112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4AB7160-6FD6-6A33-7A54-3F166DE75103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3747809" y="4910457"/>
            <a:ext cx="87730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5DA0D1-635D-5FC3-7F21-F00BE880270D}"/>
              </a:ext>
            </a:extLst>
          </p:cNvPr>
          <p:cNvCxnSpPr>
            <a:cxnSpLocks/>
          </p:cNvCxnSpPr>
          <p:nvPr/>
        </p:nvCxnSpPr>
        <p:spPr>
          <a:xfrm>
            <a:off x="7534725" y="4979042"/>
            <a:ext cx="90032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4A6149-C2A3-FE9B-CCD6-1B5B86543ABE}"/>
              </a:ext>
            </a:extLst>
          </p:cNvPr>
          <p:cNvSpPr txBox="1"/>
          <p:nvPr/>
        </p:nvSpPr>
        <p:spPr>
          <a:xfrm>
            <a:off x="3740326" y="4950049"/>
            <a:ext cx="883319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CA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month</a:t>
            </a:r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B5E04-97E0-1A03-92AD-E848C7574857}"/>
              </a:ext>
            </a:extLst>
          </p:cNvPr>
          <p:cNvSpPr txBox="1"/>
          <p:nvPr/>
        </p:nvSpPr>
        <p:spPr>
          <a:xfrm>
            <a:off x="7534725" y="5006623"/>
            <a:ext cx="883319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en-CA" sz="1584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month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50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2C1F8-AE22-3E86-F4BD-68169471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Objective:</a:t>
            </a:r>
            <a:b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 how to conduct the RBANS.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6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2BD204-191B-F0CB-71EE-2BC52D38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The Repeatable Battery for the Assessment of Neuropsychological Status (RBANS)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2B993-9D37-8A34-71CA-E0917B59F146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Patient-reported cognitive assessment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5 domains: 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Immediate memory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Delayed memory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Visuospatial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Language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Executive function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Scoring: sum score reflects overall cognition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Administration time: approximately 30 minutes</a:t>
            </a:r>
          </a:p>
        </p:txBody>
      </p:sp>
      <p:pic>
        <p:nvPicPr>
          <p:cNvPr id="8" name="Picture 2" descr="RBANS Assessment of Neuropsychological Status Update">
            <a:extLst>
              <a:ext uri="{FF2B5EF4-FFF2-40B4-BE49-F238E27FC236}">
                <a16:creationId xmlns:a16="http://schemas.microsoft.com/office/drawing/2014/main" id="{9E142E22-FC73-9501-7EC7-1D1E6EAE9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4" t="2" r="29804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31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8D780-05A3-D878-7809-723078DB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dirty="0"/>
              <a:t>RBANS Instructional Video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57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RBans">
            <a:hlinkClick r:id="" action="ppaction://media"/>
            <a:extLst>
              <a:ext uri="{FF2B5EF4-FFF2-40B4-BE49-F238E27FC236}">
                <a16:creationId xmlns:a16="http://schemas.microsoft.com/office/drawing/2014/main" id="{A9366D8B-D543-B21D-AC13-B65573B9AD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3838" y="535409"/>
            <a:ext cx="10556754" cy="59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89413-EA3D-5325-5E53-8DB39C86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Set-Up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FF18F-3BB0-24F2-6FDA-88094432761F}"/>
              </a:ext>
            </a:extLst>
          </p:cNvPr>
          <p:cNvSpPr txBox="1"/>
          <p:nvPr/>
        </p:nvSpPr>
        <p:spPr>
          <a:xfrm>
            <a:off x="572493" y="1911493"/>
            <a:ext cx="11128970" cy="47079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CA" sz="3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908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290</Words>
  <Application>Microsoft Macintosh PowerPoint</Application>
  <PresentationFormat>Widescreen</PresentationFormat>
  <Paragraphs>73</Paragraphs>
  <Slides>18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CAN-Measure</vt:lpstr>
      <vt:lpstr>Agenda</vt:lpstr>
      <vt:lpstr>PowerPoint Presentation</vt:lpstr>
      <vt:lpstr>Overview of Training Approach</vt:lpstr>
      <vt:lpstr>Today’s Objective:   Learn how to conduct the RBANS.</vt:lpstr>
      <vt:lpstr>The Repeatable Battery for the Assessment of Neuropsychological Status (RBANS)</vt:lpstr>
      <vt:lpstr>RBANS Instructional Video</vt:lpstr>
      <vt:lpstr>PowerPoint Presentation</vt:lpstr>
      <vt:lpstr>Set-Up</vt:lpstr>
      <vt:lpstr>Administration</vt:lpstr>
      <vt:lpstr>You try!</vt:lpstr>
      <vt:lpstr>Scenarios</vt:lpstr>
      <vt:lpstr>PowerPoint Presentation</vt:lpstr>
      <vt:lpstr>PowerPoint Presentation</vt:lpstr>
      <vt:lpstr>Questions?</vt:lpstr>
      <vt:lpstr>Next Steps &amp; Homework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CAN-Measure</dc:title>
  <dc:creator>Gord Boyd</dc:creator>
  <cp:lastModifiedBy>Heather O'Grady</cp:lastModifiedBy>
  <cp:revision>26</cp:revision>
  <dcterms:created xsi:type="dcterms:W3CDTF">2023-09-06T15:29:42Z</dcterms:created>
  <dcterms:modified xsi:type="dcterms:W3CDTF">2024-07-16T18:30:01Z</dcterms:modified>
</cp:coreProperties>
</file>