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82" r:id="rId4"/>
    <p:sldId id="267" r:id="rId5"/>
    <p:sldId id="283" r:id="rId6"/>
    <p:sldId id="301" r:id="rId7"/>
    <p:sldId id="298" r:id="rId8"/>
    <p:sldId id="306" r:id="rId9"/>
    <p:sldId id="294" r:id="rId10"/>
    <p:sldId id="295" r:id="rId11"/>
    <p:sldId id="302" r:id="rId12"/>
    <p:sldId id="296" r:id="rId13"/>
    <p:sldId id="297" r:id="rId14"/>
    <p:sldId id="310" r:id="rId15"/>
    <p:sldId id="300" r:id="rId16"/>
    <p:sldId id="307" r:id="rId17"/>
    <p:sldId id="304" r:id="rId18"/>
    <p:sldId id="284" r:id="rId19"/>
    <p:sldId id="308" r:id="rId20"/>
    <p:sldId id="309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4982"/>
    <p:restoredTop sz="96966"/>
  </p:normalViewPr>
  <p:slideViewPr>
    <p:cSldViewPr snapToGrid="0">
      <p:cViewPr varScale="1">
        <p:scale>
          <a:sx n="149" d="100"/>
          <a:sy n="149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90C4DF-1CCE-40A7-A9F2-B1668D52EF0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2AFC68-E519-4CA8-9CBF-319AF9003A73}">
      <dgm:prSet/>
      <dgm:spPr/>
      <dgm:t>
        <a:bodyPr/>
        <a:lstStyle/>
        <a:p>
          <a:r>
            <a:rPr lang="en-CA" dirty="0"/>
            <a:t># of sit to stands completed</a:t>
          </a:r>
          <a:endParaRPr lang="en-US" dirty="0"/>
        </a:p>
      </dgm:t>
    </dgm:pt>
    <dgm:pt modelId="{9EB814E6-61C5-4300-A342-D692ADB78A49}" type="parTrans" cxnId="{69ED3BFE-8B12-4449-A6BB-D6791E187BD6}">
      <dgm:prSet/>
      <dgm:spPr/>
      <dgm:t>
        <a:bodyPr/>
        <a:lstStyle/>
        <a:p>
          <a:endParaRPr lang="en-US"/>
        </a:p>
      </dgm:t>
    </dgm:pt>
    <dgm:pt modelId="{9A4A7279-4EA5-407F-9953-BB3394C7EB4A}" type="sibTrans" cxnId="{69ED3BFE-8B12-4449-A6BB-D6791E187BD6}">
      <dgm:prSet/>
      <dgm:spPr/>
      <dgm:t>
        <a:bodyPr/>
        <a:lstStyle/>
        <a:p>
          <a:endParaRPr lang="en-US"/>
        </a:p>
      </dgm:t>
    </dgm:pt>
    <dgm:pt modelId="{ED869D71-C33A-457D-B038-11C0E009D50F}">
      <dgm:prSet/>
      <dgm:spPr>
        <a:solidFill>
          <a:schemeClr val="accent6"/>
        </a:solidFill>
      </dgm:spPr>
      <dgm:t>
        <a:bodyPr/>
        <a:lstStyle/>
        <a:p>
          <a:r>
            <a:rPr lang="en-CA" dirty="0"/>
            <a:t>Level of assistance required</a:t>
          </a:r>
          <a:endParaRPr lang="en-US" dirty="0"/>
        </a:p>
      </dgm:t>
    </dgm:pt>
    <dgm:pt modelId="{2F5499C4-32A4-4E46-BEAF-0ED0B2B2FE5F}" type="parTrans" cxnId="{BCD9491D-03F5-4E20-A5EE-FF6FB8935768}">
      <dgm:prSet/>
      <dgm:spPr/>
      <dgm:t>
        <a:bodyPr/>
        <a:lstStyle/>
        <a:p>
          <a:endParaRPr lang="en-US"/>
        </a:p>
      </dgm:t>
    </dgm:pt>
    <dgm:pt modelId="{A8F5AB1F-EE66-49CF-9378-02C749747B8E}" type="sibTrans" cxnId="{BCD9491D-03F5-4E20-A5EE-FF6FB8935768}">
      <dgm:prSet/>
      <dgm:spPr/>
      <dgm:t>
        <a:bodyPr/>
        <a:lstStyle/>
        <a:p>
          <a:endParaRPr lang="en-US"/>
        </a:p>
      </dgm:t>
    </dgm:pt>
    <dgm:pt modelId="{DF17F2E3-10D6-46E1-B108-BE137B7DD8BD}">
      <dgm:prSet custT="1"/>
      <dgm:spPr/>
      <dgm:t>
        <a:bodyPr/>
        <a:lstStyle/>
        <a:p>
          <a:r>
            <a:rPr lang="en-CA" sz="2400" dirty="0"/>
            <a:t>0 person assist</a:t>
          </a:r>
          <a:endParaRPr lang="en-US" sz="2400" dirty="0"/>
        </a:p>
      </dgm:t>
    </dgm:pt>
    <dgm:pt modelId="{D497CC6C-9DBA-4389-A9D7-C4DC517F82DA}" type="parTrans" cxnId="{7E4C2F07-8303-40BC-BA1C-64A138BA7486}">
      <dgm:prSet/>
      <dgm:spPr/>
      <dgm:t>
        <a:bodyPr/>
        <a:lstStyle/>
        <a:p>
          <a:endParaRPr lang="en-US"/>
        </a:p>
      </dgm:t>
    </dgm:pt>
    <dgm:pt modelId="{DD8C6D16-CDB2-4660-93C9-11DE5F5C9531}" type="sibTrans" cxnId="{7E4C2F07-8303-40BC-BA1C-64A138BA7486}">
      <dgm:prSet/>
      <dgm:spPr/>
      <dgm:t>
        <a:bodyPr/>
        <a:lstStyle/>
        <a:p>
          <a:endParaRPr lang="en-US"/>
        </a:p>
      </dgm:t>
    </dgm:pt>
    <dgm:pt modelId="{3EAE1422-0473-4343-9F95-31955010C5E4}">
      <dgm:prSet custT="1"/>
      <dgm:spPr/>
      <dgm:t>
        <a:bodyPr/>
        <a:lstStyle/>
        <a:p>
          <a:r>
            <a:rPr lang="en-CA" sz="2400"/>
            <a:t>1 person assist</a:t>
          </a:r>
          <a:endParaRPr lang="en-US" sz="2400"/>
        </a:p>
      </dgm:t>
    </dgm:pt>
    <dgm:pt modelId="{5649C1F4-026E-4BA1-9871-96FEC36B89FC}" type="parTrans" cxnId="{1C4B6FCC-391B-4FCC-A1B6-6606E6200137}">
      <dgm:prSet/>
      <dgm:spPr/>
      <dgm:t>
        <a:bodyPr/>
        <a:lstStyle/>
        <a:p>
          <a:endParaRPr lang="en-US"/>
        </a:p>
      </dgm:t>
    </dgm:pt>
    <dgm:pt modelId="{2EA054C3-A7EB-4A6A-994A-94349371879A}" type="sibTrans" cxnId="{1C4B6FCC-391B-4FCC-A1B6-6606E6200137}">
      <dgm:prSet/>
      <dgm:spPr/>
      <dgm:t>
        <a:bodyPr/>
        <a:lstStyle/>
        <a:p>
          <a:endParaRPr lang="en-US"/>
        </a:p>
      </dgm:t>
    </dgm:pt>
    <dgm:pt modelId="{B0F03B08-70DB-41CD-8F10-054D7AFC163F}">
      <dgm:prSet custT="1"/>
      <dgm:spPr/>
      <dgm:t>
        <a:bodyPr/>
        <a:lstStyle/>
        <a:p>
          <a:r>
            <a:rPr lang="en-CA" sz="2400" dirty="0"/>
            <a:t>2 (or more) person assist</a:t>
          </a:r>
          <a:endParaRPr lang="en-US" sz="2400" dirty="0"/>
        </a:p>
      </dgm:t>
    </dgm:pt>
    <dgm:pt modelId="{25365D61-B6C7-446E-A420-C23B7EE41FFC}" type="parTrans" cxnId="{94266F64-AD4B-49E2-BB76-56CB6F53D1D0}">
      <dgm:prSet/>
      <dgm:spPr/>
      <dgm:t>
        <a:bodyPr/>
        <a:lstStyle/>
        <a:p>
          <a:endParaRPr lang="en-US"/>
        </a:p>
      </dgm:t>
    </dgm:pt>
    <dgm:pt modelId="{9F6AB09A-EE53-4410-AC14-21209E8A7147}" type="sibTrans" cxnId="{94266F64-AD4B-49E2-BB76-56CB6F53D1D0}">
      <dgm:prSet/>
      <dgm:spPr/>
      <dgm:t>
        <a:bodyPr/>
        <a:lstStyle/>
        <a:p>
          <a:endParaRPr lang="en-US"/>
        </a:p>
      </dgm:t>
    </dgm:pt>
    <dgm:pt modelId="{BDB4389E-878A-4552-B059-9CFA43B7B58E}">
      <dgm:prSet/>
      <dgm:spPr>
        <a:solidFill>
          <a:schemeClr val="accent6"/>
        </a:solidFill>
      </dgm:spPr>
      <dgm:t>
        <a:bodyPr/>
        <a:lstStyle/>
        <a:p>
          <a:r>
            <a:rPr lang="en-CA" dirty="0"/>
            <a:t>Location of STS test</a:t>
          </a:r>
          <a:endParaRPr lang="en-US" dirty="0"/>
        </a:p>
      </dgm:t>
    </dgm:pt>
    <dgm:pt modelId="{61584275-896A-46DD-B5CF-2BC06E43B02F}" type="parTrans" cxnId="{87455753-7536-497C-9248-86532553DBFA}">
      <dgm:prSet/>
      <dgm:spPr/>
      <dgm:t>
        <a:bodyPr/>
        <a:lstStyle/>
        <a:p>
          <a:endParaRPr lang="en-US"/>
        </a:p>
      </dgm:t>
    </dgm:pt>
    <dgm:pt modelId="{BDC94574-DCFE-4C9D-BD26-98EB7A075F63}" type="sibTrans" cxnId="{87455753-7536-497C-9248-86532553DBFA}">
      <dgm:prSet/>
      <dgm:spPr/>
      <dgm:t>
        <a:bodyPr/>
        <a:lstStyle/>
        <a:p>
          <a:endParaRPr lang="en-US"/>
        </a:p>
      </dgm:t>
    </dgm:pt>
    <dgm:pt modelId="{DDF56B0C-BF16-47BC-A300-CE4A3CEF1538}">
      <dgm:prSet custT="1"/>
      <dgm:spPr/>
      <dgm:t>
        <a:bodyPr/>
        <a:lstStyle/>
        <a:p>
          <a:r>
            <a:rPr lang="en-CA" sz="2400" dirty="0"/>
            <a:t>Chair with arm rests (preferred)</a:t>
          </a:r>
          <a:endParaRPr lang="en-US" sz="2400" dirty="0"/>
        </a:p>
      </dgm:t>
    </dgm:pt>
    <dgm:pt modelId="{0A0B218C-FBD0-4F95-8BCC-A523798F7837}" type="parTrans" cxnId="{BE44B9F8-A8DF-4939-9FCB-1E796971580B}">
      <dgm:prSet/>
      <dgm:spPr/>
      <dgm:t>
        <a:bodyPr/>
        <a:lstStyle/>
        <a:p>
          <a:endParaRPr lang="en-US"/>
        </a:p>
      </dgm:t>
    </dgm:pt>
    <dgm:pt modelId="{8075208F-90F2-4383-874C-CB65EDD6AADF}" type="sibTrans" cxnId="{BE44B9F8-A8DF-4939-9FCB-1E796971580B}">
      <dgm:prSet/>
      <dgm:spPr/>
      <dgm:t>
        <a:bodyPr/>
        <a:lstStyle/>
        <a:p>
          <a:endParaRPr lang="en-US"/>
        </a:p>
      </dgm:t>
    </dgm:pt>
    <dgm:pt modelId="{608306FA-B6CC-444F-9B75-1CA818B59E65}">
      <dgm:prSet custT="1"/>
      <dgm:spPr/>
      <dgm:t>
        <a:bodyPr/>
        <a:lstStyle/>
        <a:p>
          <a:r>
            <a:rPr lang="en-CA" sz="2400" dirty="0"/>
            <a:t>Bed</a:t>
          </a:r>
          <a:endParaRPr lang="en-US" sz="2400" dirty="0"/>
        </a:p>
      </dgm:t>
    </dgm:pt>
    <dgm:pt modelId="{CA8A38FB-9C74-48A4-831C-B4745C39A394}" type="parTrans" cxnId="{FAB6BA79-CD5C-42A8-85FA-0849E98977B9}">
      <dgm:prSet/>
      <dgm:spPr/>
      <dgm:t>
        <a:bodyPr/>
        <a:lstStyle/>
        <a:p>
          <a:endParaRPr lang="en-US"/>
        </a:p>
      </dgm:t>
    </dgm:pt>
    <dgm:pt modelId="{F24C9F44-83C3-418E-AA90-189E6FBFCA6D}" type="sibTrans" cxnId="{FAB6BA79-CD5C-42A8-85FA-0849E98977B9}">
      <dgm:prSet/>
      <dgm:spPr/>
      <dgm:t>
        <a:bodyPr/>
        <a:lstStyle/>
        <a:p>
          <a:endParaRPr lang="en-US"/>
        </a:p>
      </dgm:t>
    </dgm:pt>
    <dgm:pt modelId="{EFEB0F89-7A68-CC41-92EF-7F1FC6069D0A}" type="pres">
      <dgm:prSet presAssocID="{BC90C4DF-1CCE-40A7-A9F2-B1668D52EF06}" presName="Name0" presStyleCnt="0">
        <dgm:presLayoutVars>
          <dgm:dir/>
          <dgm:animLvl val="lvl"/>
          <dgm:resizeHandles val="exact"/>
        </dgm:presLayoutVars>
      </dgm:prSet>
      <dgm:spPr/>
    </dgm:pt>
    <dgm:pt modelId="{5C731C79-DD1A-794C-A957-998C2C04B3F1}" type="pres">
      <dgm:prSet presAssocID="{AD2AFC68-E519-4CA8-9CBF-319AF9003A73}" presName="linNode" presStyleCnt="0"/>
      <dgm:spPr/>
    </dgm:pt>
    <dgm:pt modelId="{6676DF76-17CA-4142-A501-2D7AD0F262F6}" type="pres">
      <dgm:prSet presAssocID="{AD2AFC68-E519-4CA8-9CBF-319AF9003A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E4CB865-7757-274A-91E4-FD8EB89ECD37}" type="pres">
      <dgm:prSet presAssocID="{9A4A7279-4EA5-407F-9953-BB3394C7EB4A}" presName="sp" presStyleCnt="0"/>
      <dgm:spPr/>
    </dgm:pt>
    <dgm:pt modelId="{29D0307A-9F79-B64C-A913-01E74524BDAD}" type="pres">
      <dgm:prSet presAssocID="{ED869D71-C33A-457D-B038-11C0E009D50F}" presName="linNode" presStyleCnt="0"/>
      <dgm:spPr/>
    </dgm:pt>
    <dgm:pt modelId="{1D91B589-0C08-9447-9996-D5D5292753CD}" type="pres">
      <dgm:prSet presAssocID="{ED869D71-C33A-457D-B038-11C0E009D50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82FE9B9-995C-C346-965C-2964805BC42B}" type="pres">
      <dgm:prSet presAssocID="{ED869D71-C33A-457D-B038-11C0E009D50F}" presName="descendantText" presStyleLbl="alignAccFollowNode1" presStyleIdx="0" presStyleCnt="2">
        <dgm:presLayoutVars>
          <dgm:bulletEnabled val="1"/>
        </dgm:presLayoutVars>
      </dgm:prSet>
      <dgm:spPr/>
    </dgm:pt>
    <dgm:pt modelId="{B5307C8B-A23B-1E41-92C9-4F054D94027B}" type="pres">
      <dgm:prSet presAssocID="{A8F5AB1F-EE66-49CF-9378-02C749747B8E}" presName="sp" presStyleCnt="0"/>
      <dgm:spPr/>
    </dgm:pt>
    <dgm:pt modelId="{061617F6-AF9C-3044-A601-BADAE5BC202B}" type="pres">
      <dgm:prSet presAssocID="{BDB4389E-878A-4552-B059-9CFA43B7B58E}" presName="linNode" presStyleCnt="0"/>
      <dgm:spPr/>
    </dgm:pt>
    <dgm:pt modelId="{8CB34640-0A49-8944-9DAE-E3A6360E927D}" type="pres">
      <dgm:prSet presAssocID="{BDB4389E-878A-4552-B059-9CFA43B7B58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369D9C3-1126-7A4A-9424-8F2139C515A2}" type="pres">
      <dgm:prSet presAssocID="{BDB4389E-878A-4552-B059-9CFA43B7B58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E4C2F07-8303-40BC-BA1C-64A138BA7486}" srcId="{ED869D71-C33A-457D-B038-11C0E009D50F}" destId="{DF17F2E3-10D6-46E1-B108-BE137B7DD8BD}" srcOrd="0" destOrd="0" parTransId="{D497CC6C-9DBA-4389-A9D7-C4DC517F82DA}" sibTransId="{DD8C6D16-CDB2-4660-93C9-11DE5F5C9531}"/>
    <dgm:cxn modelId="{26894B14-22D2-ED44-ADCD-FD44E1C2A27D}" type="presOf" srcId="{3EAE1422-0473-4343-9F95-31955010C5E4}" destId="{682FE9B9-995C-C346-965C-2964805BC42B}" srcOrd="0" destOrd="1" presId="urn:microsoft.com/office/officeart/2005/8/layout/vList5"/>
    <dgm:cxn modelId="{70B2C317-6CAF-6342-8B10-279A0E9627D8}" type="presOf" srcId="{608306FA-B6CC-444F-9B75-1CA818B59E65}" destId="{8369D9C3-1126-7A4A-9424-8F2139C515A2}" srcOrd="0" destOrd="1" presId="urn:microsoft.com/office/officeart/2005/8/layout/vList5"/>
    <dgm:cxn modelId="{BCD9491D-03F5-4E20-A5EE-FF6FB8935768}" srcId="{BC90C4DF-1CCE-40A7-A9F2-B1668D52EF06}" destId="{ED869D71-C33A-457D-B038-11C0E009D50F}" srcOrd="1" destOrd="0" parTransId="{2F5499C4-32A4-4E46-BEAF-0ED0B2B2FE5F}" sibTransId="{A8F5AB1F-EE66-49CF-9378-02C749747B8E}"/>
    <dgm:cxn modelId="{8E45822C-2042-D549-9358-B77A5BB1A5D5}" type="presOf" srcId="{AD2AFC68-E519-4CA8-9CBF-319AF9003A73}" destId="{6676DF76-17CA-4142-A501-2D7AD0F262F6}" srcOrd="0" destOrd="0" presId="urn:microsoft.com/office/officeart/2005/8/layout/vList5"/>
    <dgm:cxn modelId="{87455753-7536-497C-9248-86532553DBFA}" srcId="{BC90C4DF-1CCE-40A7-A9F2-B1668D52EF06}" destId="{BDB4389E-878A-4552-B059-9CFA43B7B58E}" srcOrd="2" destOrd="0" parTransId="{61584275-896A-46DD-B5CF-2BC06E43B02F}" sibTransId="{BDC94574-DCFE-4C9D-BD26-98EB7A075F63}"/>
    <dgm:cxn modelId="{21F2EE54-4517-4C42-A482-2E447B80C7D0}" type="presOf" srcId="{DF17F2E3-10D6-46E1-B108-BE137B7DD8BD}" destId="{682FE9B9-995C-C346-965C-2964805BC42B}" srcOrd="0" destOrd="0" presId="urn:microsoft.com/office/officeart/2005/8/layout/vList5"/>
    <dgm:cxn modelId="{B0932862-8C84-434B-A92B-205291C76EA0}" type="presOf" srcId="{BC90C4DF-1CCE-40A7-A9F2-B1668D52EF06}" destId="{EFEB0F89-7A68-CC41-92EF-7F1FC6069D0A}" srcOrd="0" destOrd="0" presId="urn:microsoft.com/office/officeart/2005/8/layout/vList5"/>
    <dgm:cxn modelId="{94266F64-AD4B-49E2-BB76-56CB6F53D1D0}" srcId="{ED869D71-C33A-457D-B038-11C0E009D50F}" destId="{B0F03B08-70DB-41CD-8F10-054D7AFC163F}" srcOrd="2" destOrd="0" parTransId="{25365D61-B6C7-446E-A420-C23B7EE41FFC}" sibTransId="{9F6AB09A-EE53-4410-AC14-21209E8A7147}"/>
    <dgm:cxn modelId="{FAB6BA79-CD5C-42A8-85FA-0849E98977B9}" srcId="{BDB4389E-878A-4552-B059-9CFA43B7B58E}" destId="{608306FA-B6CC-444F-9B75-1CA818B59E65}" srcOrd="1" destOrd="0" parTransId="{CA8A38FB-9C74-48A4-831C-B4745C39A394}" sibTransId="{F24C9F44-83C3-418E-AA90-189E6FBFCA6D}"/>
    <dgm:cxn modelId="{C19D2C7A-0D22-5E48-897D-FCA95D26C0A7}" type="presOf" srcId="{BDB4389E-878A-4552-B059-9CFA43B7B58E}" destId="{8CB34640-0A49-8944-9DAE-E3A6360E927D}" srcOrd="0" destOrd="0" presId="urn:microsoft.com/office/officeart/2005/8/layout/vList5"/>
    <dgm:cxn modelId="{1C4B6FCC-391B-4FCC-A1B6-6606E6200137}" srcId="{ED869D71-C33A-457D-B038-11C0E009D50F}" destId="{3EAE1422-0473-4343-9F95-31955010C5E4}" srcOrd="1" destOrd="0" parTransId="{5649C1F4-026E-4BA1-9871-96FEC36B89FC}" sibTransId="{2EA054C3-A7EB-4A6A-994A-94349371879A}"/>
    <dgm:cxn modelId="{005DF3E5-2273-204A-8659-073EDF2D48F6}" type="presOf" srcId="{DDF56B0C-BF16-47BC-A300-CE4A3CEF1538}" destId="{8369D9C3-1126-7A4A-9424-8F2139C515A2}" srcOrd="0" destOrd="0" presId="urn:microsoft.com/office/officeart/2005/8/layout/vList5"/>
    <dgm:cxn modelId="{D5FC20EB-B48C-F948-AAA5-6372D2DE6314}" type="presOf" srcId="{B0F03B08-70DB-41CD-8F10-054D7AFC163F}" destId="{682FE9B9-995C-C346-965C-2964805BC42B}" srcOrd="0" destOrd="2" presId="urn:microsoft.com/office/officeart/2005/8/layout/vList5"/>
    <dgm:cxn modelId="{7DB65EF1-1EB1-8742-B80B-67CAF83A1AF4}" type="presOf" srcId="{ED869D71-C33A-457D-B038-11C0E009D50F}" destId="{1D91B589-0C08-9447-9996-D5D5292753CD}" srcOrd="0" destOrd="0" presId="urn:microsoft.com/office/officeart/2005/8/layout/vList5"/>
    <dgm:cxn modelId="{BE44B9F8-A8DF-4939-9FCB-1E796971580B}" srcId="{BDB4389E-878A-4552-B059-9CFA43B7B58E}" destId="{DDF56B0C-BF16-47BC-A300-CE4A3CEF1538}" srcOrd="0" destOrd="0" parTransId="{0A0B218C-FBD0-4F95-8BCC-A523798F7837}" sibTransId="{8075208F-90F2-4383-874C-CB65EDD6AADF}"/>
    <dgm:cxn modelId="{69ED3BFE-8B12-4449-A6BB-D6791E187BD6}" srcId="{BC90C4DF-1CCE-40A7-A9F2-B1668D52EF06}" destId="{AD2AFC68-E519-4CA8-9CBF-319AF9003A73}" srcOrd="0" destOrd="0" parTransId="{9EB814E6-61C5-4300-A342-D692ADB78A49}" sibTransId="{9A4A7279-4EA5-407F-9953-BB3394C7EB4A}"/>
    <dgm:cxn modelId="{87C2AC22-4973-6D4D-92C0-6DBB493988DD}" type="presParOf" srcId="{EFEB0F89-7A68-CC41-92EF-7F1FC6069D0A}" destId="{5C731C79-DD1A-794C-A957-998C2C04B3F1}" srcOrd="0" destOrd="0" presId="urn:microsoft.com/office/officeart/2005/8/layout/vList5"/>
    <dgm:cxn modelId="{5E764FD4-CE8F-B14C-A7D7-66B51BA5C25C}" type="presParOf" srcId="{5C731C79-DD1A-794C-A957-998C2C04B3F1}" destId="{6676DF76-17CA-4142-A501-2D7AD0F262F6}" srcOrd="0" destOrd="0" presId="urn:microsoft.com/office/officeart/2005/8/layout/vList5"/>
    <dgm:cxn modelId="{163B6CE1-2077-6F42-8756-799DEE8BA823}" type="presParOf" srcId="{EFEB0F89-7A68-CC41-92EF-7F1FC6069D0A}" destId="{EE4CB865-7757-274A-91E4-FD8EB89ECD37}" srcOrd="1" destOrd="0" presId="urn:microsoft.com/office/officeart/2005/8/layout/vList5"/>
    <dgm:cxn modelId="{5CCD4EC5-2C60-DA46-8DA4-89977ADBCF49}" type="presParOf" srcId="{EFEB0F89-7A68-CC41-92EF-7F1FC6069D0A}" destId="{29D0307A-9F79-B64C-A913-01E74524BDAD}" srcOrd="2" destOrd="0" presId="urn:microsoft.com/office/officeart/2005/8/layout/vList5"/>
    <dgm:cxn modelId="{C4E3708A-F3EA-6646-8B04-98CFF478B245}" type="presParOf" srcId="{29D0307A-9F79-B64C-A913-01E74524BDAD}" destId="{1D91B589-0C08-9447-9996-D5D5292753CD}" srcOrd="0" destOrd="0" presId="urn:microsoft.com/office/officeart/2005/8/layout/vList5"/>
    <dgm:cxn modelId="{805C9959-A14F-4747-9E7B-F9FCACBC6A37}" type="presParOf" srcId="{29D0307A-9F79-B64C-A913-01E74524BDAD}" destId="{682FE9B9-995C-C346-965C-2964805BC42B}" srcOrd="1" destOrd="0" presId="urn:microsoft.com/office/officeart/2005/8/layout/vList5"/>
    <dgm:cxn modelId="{896B74FB-DACD-7E44-800E-09CC05BF31E8}" type="presParOf" srcId="{EFEB0F89-7A68-CC41-92EF-7F1FC6069D0A}" destId="{B5307C8B-A23B-1E41-92C9-4F054D94027B}" srcOrd="3" destOrd="0" presId="urn:microsoft.com/office/officeart/2005/8/layout/vList5"/>
    <dgm:cxn modelId="{3D81BD41-4FD5-C340-9846-4F305C878E20}" type="presParOf" srcId="{EFEB0F89-7A68-CC41-92EF-7F1FC6069D0A}" destId="{061617F6-AF9C-3044-A601-BADAE5BC202B}" srcOrd="4" destOrd="0" presId="urn:microsoft.com/office/officeart/2005/8/layout/vList5"/>
    <dgm:cxn modelId="{3552EC0C-8479-3B42-95CA-DCADDE8C6827}" type="presParOf" srcId="{061617F6-AF9C-3044-A601-BADAE5BC202B}" destId="{8CB34640-0A49-8944-9DAE-E3A6360E927D}" srcOrd="0" destOrd="0" presId="urn:microsoft.com/office/officeart/2005/8/layout/vList5"/>
    <dgm:cxn modelId="{A09BE5AF-143C-9549-B754-BA2477757AC8}" type="presParOf" srcId="{061617F6-AF9C-3044-A601-BADAE5BC202B}" destId="{8369D9C3-1126-7A4A-9424-8F2139C515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6DF76-17CA-4142-A501-2D7AD0F262F6}">
      <dsp:nvSpPr>
        <dsp:cNvPr id="0" name=""/>
        <dsp:cNvSpPr/>
      </dsp:nvSpPr>
      <dsp:spPr>
        <a:xfrm>
          <a:off x="0" y="2298"/>
          <a:ext cx="3196657" cy="1517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# of sit to stands completed</a:t>
          </a:r>
          <a:endParaRPr lang="en-US" sz="2900" kern="1200" dirty="0"/>
        </a:p>
      </dsp:txBody>
      <dsp:txXfrm>
        <a:off x="74064" y="76362"/>
        <a:ext cx="3048529" cy="1369087"/>
      </dsp:txXfrm>
    </dsp:sp>
    <dsp:sp modelId="{682FE9B9-995C-C346-965C-2964805BC42B}">
      <dsp:nvSpPr>
        <dsp:cNvPr id="0" name=""/>
        <dsp:cNvSpPr/>
      </dsp:nvSpPr>
      <dsp:spPr>
        <a:xfrm rot="5400000">
          <a:off x="5431244" y="-487489"/>
          <a:ext cx="1213772" cy="56829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 dirty="0"/>
            <a:t>0 person assist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/>
            <a:t>1 person assist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 dirty="0"/>
            <a:t>2 (or more) person assist</a:t>
          </a:r>
          <a:endParaRPr lang="en-US" sz="2400" kern="1200" dirty="0"/>
        </a:p>
      </dsp:txBody>
      <dsp:txXfrm rot="-5400000">
        <a:off x="3196658" y="1806348"/>
        <a:ext cx="5623695" cy="1095270"/>
      </dsp:txXfrm>
    </dsp:sp>
    <dsp:sp modelId="{1D91B589-0C08-9447-9996-D5D5292753CD}">
      <dsp:nvSpPr>
        <dsp:cNvPr id="0" name=""/>
        <dsp:cNvSpPr/>
      </dsp:nvSpPr>
      <dsp:spPr>
        <a:xfrm>
          <a:off x="0" y="1595375"/>
          <a:ext cx="3196657" cy="151721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Level of assistance required</a:t>
          </a:r>
          <a:endParaRPr lang="en-US" sz="2900" kern="1200" dirty="0"/>
        </a:p>
      </dsp:txBody>
      <dsp:txXfrm>
        <a:off x="74064" y="1669439"/>
        <a:ext cx="3048529" cy="1369087"/>
      </dsp:txXfrm>
    </dsp:sp>
    <dsp:sp modelId="{8369D9C3-1126-7A4A-9424-8F2139C515A2}">
      <dsp:nvSpPr>
        <dsp:cNvPr id="0" name=""/>
        <dsp:cNvSpPr/>
      </dsp:nvSpPr>
      <dsp:spPr>
        <a:xfrm rot="5400000">
          <a:off x="5431244" y="1105586"/>
          <a:ext cx="1213772" cy="56829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 dirty="0"/>
            <a:t>Chair with arm rests (preferred)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 dirty="0"/>
            <a:t>Bed</a:t>
          </a:r>
          <a:endParaRPr lang="en-US" sz="2400" kern="1200" dirty="0"/>
        </a:p>
      </dsp:txBody>
      <dsp:txXfrm rot="-5400000">
        <a:off x="3196658" y="3399424"/>
        <a:ext cx="5623695" cy="1095270"/>
      </dsp:txXfrm>
    </dsp:sp>
    <dsp:sp modelId="{8CB34640-0A49-8944-9DAE-E3A6360E927D}">
      <dsp:nvSpPr>
        <dsp:cNvPr id="0" name=""/>
        <dsp:cNvSpPr/>
      </dsp:nvSpPr>
      <dsp:spPr>
        <a:xfrm>
          <a:off x="0" y="3188452"/>
          <a:ext cx="3196657" cy="151721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Location of STS test</a:t>
          </a:r>
          <a:endParaRPr lang="en-US" sz="2900" kern="1200" dirty="0"/>
        </a:p>
      </dsp:txBody>
      <dsp:txXfrm>
        <a:off x="74064" y="3262516"/>
        <a:ext cx="3048529" cy="1369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14665-B0AA-204E-B163-1DA128B3723A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50A99-3537-C04A-9A30-F82406B26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9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40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Timer – embed for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5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00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71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84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1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Pause at equipment section – confirm materials are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2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Timer – embed for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4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86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76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B9AA-07C7-52DF-8022-41D09461F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210B2-CE12-8616-199A-D95E4847A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BA2A5-45A6-8449-DDA8-07E71E22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BC8A6-3E64-DCDA-9C54-F94E50EB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7EFBC-99A6-424F-82FF-947E2013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1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C1F5-DF0E-C99F-32AE-DD75BBF6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FFA1C-5179-E055-FB45-0DD8D55D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94EEC-2B06-B874-F75F-3B3F969C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F7C19-B87E-23BF-4CCE-1A136BE4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60DCF-2D9B-9004-ADED-49981E25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C71FF-996B-442B-BB83-8BCB5705D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6483-78C4-D9CD-0D08-B3C28D5B6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7239D-C63D-53D4-22BD-06AC3CB1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3AA4F-885E-B591-8252-C5C1C5D5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D821B-5B17-D332-BE5A-522A8023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DE35-E228-0B76-9598-4FD782C6E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A685-834B-D4BD-6CCF-E8400088A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5D79-C8A6-3171-9513-1C0685A3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9DC1A-D1B4-DBF4-B499-EDCA1712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E345C-6916-CFDA-637C-9DAF4379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0D9B-8226-2CF2-BE6A-125B2AAC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35FD4-CDB3-78CB-4446-87B0DD77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4031C-42C7-11B1-2836-3D4C534E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78A81-2981-CE88-6F69-2AFEDAB7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34EC-8988-6B4D-D5FC-E874A83D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7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5E15-1BB5-4E32-3EE3-0CB4CDB2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AD717-3790-D842-E1B8-8423C4465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8EF39-C317-6612-EBCD-EF5A26D64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539DD-A2FC-0062-896D-43216D85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B4B9A-522C-2C78-6369-EA407E71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3E42E-C392-3AE7-72CA-52A0FDD9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C662-EBD5-EDFD-4671-D113679A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A8DD5-9208-85B5-A924-771B216AF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83F3D-DFC9-3F1B-5F49-905AC1AF1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1C104-9CC8-A323-38EC-AD3736442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7DF75-97A7-5081-72CB-AF5FAF44E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5023D-C802-6736-0DB6-684FB617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E76B7-B94B-D069-B2B4-3BAD0382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83603-A6D4-065B-F982-9EAD752C0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5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BABA-EE03-21ED-C88B-0457AFA6D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37D57-AB5E-AC2B-D719-D9ECEA70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631B0-5F75-1564-53BA-F36EB185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7DC05-A745-C286-19D7-A60916B0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6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2704F-C3EB-48A8-6C61-306137DD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C40E4-38CC-1C85-A29E-84AD9466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BF0EB-15D5-1A61-737A-831A30B5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5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75EBE-705A-66E2-9257-9CB76843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501E1-0ECC-DEB0-9213-BC1ED86F2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45542-44AC-2946-D51A-B1EBED19E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3850A-0223-9251-D7BB-A5D765B5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00DEF-E6C0-E78A-3F4B-C26B6320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BB38-27DA-390E-F671-C0B42D53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1A76C-D83E-0F25-FF46-0A32B7E7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4BF213-5D90-30C7-A541-A21E5871B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F1D47-6C74-19D6-A6B9-8006C76E2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2AEEE-9B55-A955-4AFA-FECDD9FE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CD0C4-6406-1CAF-FFCB-01609449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1796-EA80-3AFF-0979-D3CEF615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3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ADD85E-66DA-2E1C-B35D-E56F7C7E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CB5A3-76A3-2723-0908-4F496A0B2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53B80-670F-9856-D159-48DA74E75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6A5F2-32EA-974F-A811-4FF0C77B0028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B38A1-10E0-F8BA-204F-AB4062607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C0BE1-363A-02BB-60CA-4612C7FFC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ucycle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easuring tape on table">
            <a:extLst>
              <a:ext uri="{FF2B5EF4-FFF2-40B4-BE49-F238E27FC236}">
                <a16:creationId xmlns:a16="http://schemas.microsoft.com/office/drawing/2014/main" id="{E6156CD4-18B0-60A4-4C75-86EE6E8BD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5" r="9376" b="718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CB938-487B-14FC-F601-35E776804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64788"/>
            <a:ext cx="4023360" cy="190569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/>
              <a:t>CAN-Measure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DAEB2-6F36-2111-78AA-EFB58B36B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108748"/>
            <a:ext cx="4895404" cy="1208141"/>
          </a:xfrm>
        </p:spPr>
        <p:txBody>
          <a:bodyPr>
            <a:noAutofit/>
          </a:bodyPr>
          <a:lstStyle/>
          <a:p>
            <a:pPr algn="l"/>
            <a:r>
              <a:rPr lang="en-US" sz="3200" i="1" dirty="0"/>
              <a:t>Session 1: </a:t>
            </a:r>
            <a:br>
              <a:rPr lang="en-US" sz="3200" i="1" dirty="0"/>
            </a:br>
            <a:r>
              <a:rPr lang="en-US" sz="3200" i="1" dirty="0"/>
              <a:t>30s Sit-to-Stand Training</a:t>
            </a:r>
          </a:p>
          <a:p>
            <a:pPr algn="l"/>
            <a:r>
              <a:rPr lang="en-US" dirty="0"/>
              <a:t>Wednesday, July 10th 2024 @3:15pm</a:t>
            </a:r>
          </a:p>
          <a:p>
            <a:pPr algn="l"/>
            <a:r>
              <a:rPr lang="en-US" dirty="0"/>
              <a:t>Dr. Michelle Kho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181C992-A7A9-ABE7-D41C-5D14ED8E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4" y="139431"/>
            <a:ext cx="3073400" cy="100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6AFF3-21E7-E551-65F8-E02AE6C5E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60"/>
          <a:stretch/>
        </p:blipFill>
        <p:spPr>
          <a:xfrm>
            <a:off x="0" y="6169933"/>
            <a:ext cx="1270000" cy="631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FFD7C-FAD7-18BA-BAC3-903DAC489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117" y="6233412"/>
            <a:ext cx="1413510" cy="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Normative Values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D9D646-40E9-DD98-B5F7-9F491C3126D4}"/>
              </a:ext>
            </a:extLst>
          </p:cNvPr>
          <p:cNvGrpSpPr/>
          <p:nvPr/>
        </p:nvGrpSpPr>
        <p:grpSpPr>
          <a:xfrm>
            <a:off x="6335425" y="2058714"/>
            <a:ext cx="4978089" cy="4365104"/>
            <a:chOff x="4732973" y="2568295"/>
            <a:chExt cx="2308415" cy="2220668"/>
          </a:xfrm>
        </p:grpSpPr>
        <p:pic>
          <p:nvPicPr>
            <p:cNvPr id="6" name="Picture 5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2759E987-AAAF-57A5-DA5E-1878F605D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" t="51440" r="82511" b="57"/>
            <a:stretch/>
          </p:blipFill>
          <p:spPr>
            <a:xfrm>
              <a:off x="4732973" y="2568295"/>
              <a:ext cx="1356544" cy="2218070"/>
            </a:xfrm>
            <a:prstGeom prst="rect">
              <a:avLst/>
            </a:prstGeom>
          </p:spPr>
        </p:pic>
        <p:pic>
          <p:nvPicPr>
            <p:cNvPr id="7" name="Picture 6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5BB5002F-54FC-3351-4E8E-8B69CD1AE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7" t="51497"/>
            <a:stretch/>
          </p:blipFill>
          <p:spPr>
            <a:xfrm>
              <a:off x="6086715" y="2570893"/>
              <a:ext cx="954673" cy="22180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B9C34F9-3260-29AE-3185-49839DA92F64}"/>
              </a:ext>
            </a:extLst>
          </p:cNvPr>
          <p:cNvGrpSpPr/>
          <p:nvPr/>
        </p:nvGrpSpPr>
        <p:grpSpPr>
          <a:xfrm>
            <a:off x="715840" y="2037171"/>
            <a:ext cx="5231903" cy="4365104"/>
            <a:chOff x="4730171" y="215900"/>
            <a:chExt cx="2311217" cy="2379478"/>
          </a:xfrm>
        </p:grpSpPr>
        <p:pic>
          <p:nvPicPr>
            <p:cNvPr id="9" name="Picture 8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E3F74044-16F7-41F8-D465-48FBF373D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47" b="47968"/>
            <a:stretch/>
          </p:blipFill>
          <p:spPr>
            <a:xfrm>
              <a:off x="4730171" y="215900"/>
              <a:ext cx="1356544" cy="2379478"/>
            </a:xfrm>
            <a:prstGeom prst="rect">
              <a:avLst/>
            </a:prstGeom>
          </p:spPr>
        </p:pic>
        <p:pic>
          <p:nvPicPr>
            <p:cNvPr id="10" name="Picture 9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A57AC696-1915-6A04-A50E-700328D2B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7" b="47968"/>
            <a:stretch/>
          </p:blipFill>
          <p:spPr>
            <a:xfrm>
              <a:off x="6086715" y="215900"/>
              <a:ext cx="954673" cy="2379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1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Set-Up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1911493"/>
            <a:ext cx="11128970" cy="4707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Materials: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Chair with arm rests </a:t>
            </a:r>
            <a:r>
              <a:rPr lang="en-CA" sz="3200" i="1" dirty="0">
                <a:latin typeface="Calibri" panose="020F0502020204030204" pitchFamily="34" charset="0"/>
              </a:rPr>
              <a:t>or</a:t>
            </a:r>
            <a:r>
              <a:rPr lang="en-CA" sz="3200" dirty="0">
                <a:latin typeface="Calibri" panose="020F0502020204030204" pitchFamily="34" charset="0"/>
              </a:rPr>
              <a:t> bed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Stopwatch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Additional person to help with test administration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Participant: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Feet on the floor, approximately hip-width apart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One foot slightly in front of the other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Arms crossed across the chest</a:t>
            </a:r>
            <a:r>
              <a:rPr lang="en-CA" sz="3200" dirty="0">
                <a:latin typeface="Calibri" panose="020F0502020204030204" pitchFamily="34" charset="0"/>
              </a:rPr>
              <a:t>, if possible</a:t>
            </a:r>
            <a:endParaRPr lang="en-CA" sz="32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08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Administration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2071315"/>
            <a:ext cx="11128970" cy="4548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may use a gait aid and/or as much assistance as needed to safely stand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may push off arm rests if needed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must stand up and sit all the way back down for each repetition to count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If the individual is more than halfway up at the end of 30 seconds, count this as a full stand</a:t>
            </a:r>
          </a:p>
        </p:txBody>
      </p:sp>
    </p:spTree>
    <p:extLst>
      <p:ext uri="{BB962C8B-B14F-4D97-AF65-F5344CB8AC3E}">
        <p14:creationId xmlns:p14="http://schemas.microsoft.com/office/powerpoint/2010/main" val="371757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Scoring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extBox 3">
            <a:extLst>
              <a:ext uri="{FF2B5EF4-FFF2-40B4-BE49-F238E27FC236}">
                <a16:creationId xmlns:a16="http://schemas.microsoft.com/office/drawing/2014/main" id="{6EB27867-6D3E-4B53-67E7-E1208824F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322987"/>
              </p:ext>
            </p:extLst>
          </p:nvPr>
        </p:nvGraphicFramePr>
        <p:xfrm>
          <a:off x="2821858" y="1911493"/>
          <a:ext cx="8879604" cy="4707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DD2345-443B-25DC-115F-F030A71F3690}"/>
              </a:ext>
            </a:extLst>
          </p:cNvPr>
          <p:cNvSpPr txBox="1"/>
          <p:nvPr/>
        </p:nvSpPr>
        <p:spPr>
          <a:xfrm>
            <a:off x="29496" y="4280122"/>
            <a:ext cx="23204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000" dirty="0"/>
              <a:t>Additional Safety and Documentation Considerations for Deconditioned Patients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EE4D02DF-3FC5-3E76-4000-742E5F861C19}"/>
              </a:ext>
            </a:extLst>
          </p:cNvPr>
          <p:cNvSpPr/>
          <p:nvPr/>
        </p:nvSpPr>
        <p:spPr>
          <a:xfrm>
            <a:off x="2507226" y="4080641"/>
            <a:ext cx="314632" cy="2030178"/>
          </a:xfrm>
          <a:prstGeom prst="lef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59A7A7-1F3B-1495-3773-48D622C46787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2349910" y="5095730"/>
            <a:ext cx="1573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05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E650A-71D3-AFF6-5FD5-94E4AD82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127" y="503291"/>
            <a:ext cx="8776872" cy="3749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try!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C1005-0F57-148E-352C-FE75BB5A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13" y="3799985"/>
            <a:ext cx="10295372" cy="6519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 turns conducting the 30s STS test with each other. 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will provide feedback!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bz - 10 Minute Timer">
            <a:hlinkClick r:id="" action="ppaction://media"/>
            <a:extLst>
              <a:ext uri="{FF2B5EF4-FFF2-40B4-BE49-F238E27FC236}">
                <a16:creationId xmlns:a16="http://schemas.microsoft.com/office/drawing/2014/main" id="{FDBAE939-053F-716A-60E0-81C3FD22A4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7546" y="1061027"/>
            <a:ext cx="4113327" cy="23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887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943B-9301-8D7A-D118-E9575D03757E}"/>
              </a:ext>
            </a:extLst>
          </p:cNvPr>
          <p:cNvSpPr txBox="1"/>
          <p:nvPr/>
        </p:nvSpPr>
        <p:spPr>
          <a:xfrm>
            <a:off x="421755" y="1186284"/>
            <a:ext cx="6703854" cy="499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chemeClr val="accent2"/>
                </a:solidFill>
              </a:rPr>
              <a:t>Scenario</a:t>
            </a:r>
            <a:r>
              <a:rPr lang="en-US" sz="2800" b="1" i="1" dirty="0"/>
              <a:t>: </a:t>
            </a:r>
            <a:r>
              <a:rPr lang="en-US" sz="2800" i="1" dirty="0">
                <a:effectLst/>
              </a:rPr>
              <a:t>You are performing the 30 second sit to stand test. You notice they are rushing and only standing up halfway with each repetition.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What would you do? 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Stop the test as soon as you notice?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Cue the patient to stand fully for each repetition?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Re-start the test?</a:t>
            </a:r>
          </a:p>
        </p:txBody>
      </p:sp>
      <p:pic>
        <p:nvPicPr>
          <p:cNvPr id="9" name="Graphic 8" descr="Customer Review">
            <a:extLst>
              <a:ext uri="{FF2B5EF4-FFF2-40B4-BE49-F238E27FC236}">
                <a16:creationId xmlns:a16="http://schemas.microsoft.com/office/drawing/2014/main" id="{54975441-43D7-404D-B7C8-A96D1C8A8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19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A02A2-E054-B57E-4B6A-12E696C4E2B8}"/>
              </a:ext>
            </a:extLst>
          </p:cNvPr>
          <p:cNvSpPr txBox="1"/>
          <p:nvPr/>
        </p:nvSpPr>
        <p:spPr>
          <a:xfrm>
            <a:off x="273844" y="1185862"/>
            <a:ext cx="78986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</a:rPr>
              <a:t>Question 1: It is 25 seconds into the test. Will the individual receive full credit for standing?</a:t>
            </a:r>
            <a:endParaRPr lang="en-CA" sz="2800" dirty="0">
              <a:effectLst/>
              <a:latin typeface="Calibri" panose="020F0502020204030204" pitchFamily="34" charset="0"/>
            </a:endParaRPr>
          </a:p>
          <a:p>
            <a:endParaRPr lang="en-CA" sz="2800" dirty="0">
              <a:effectLst/>
              <a:latin typeface="Calibri" panose="020F0502020204030204" pitchFamily="34" charset="0"/>
            </a:endParaRPr>
          </a:p>
          <a:p>
            <a:r>
              <a:rPr lang="en-CA" sz="2800" dirty="0">
                <a:effectLst/>
                <a:latin typeface="Calibri" panose="020F0502020204030204" pitchFamily="34" charset="0"/>
              </a:rPr>
              <a:t>Answer: No (the person must stand fully up)</a:t>
            </a:r>
            <a:br>
              <a:rPr lang="en-CA" sz="2800" dirty="0">
                <a:effectLst/>
                <a:latin typeface="Calibri" panose="020F0502020204030204" pitchFamily="34" charset="0"/>
              </a:rPr>
            </a:br>
            <a:br>
              <a:rPr lang="en-CA" sz="2800" dirty="0">
                <a:effectLst/>
                <a:latin typeface="Calibri" panose="020F0502020204030204" pitchFamily="34" charset="0"/>
              </a:rPr>
            </a:br>
            <a:endParaRPr lang="en-CA" sz="2800" dirty="0">
              <a:effectLst/>
              <a:latin typeface="Calibri" panose="020F0502020204030204" pitchFamily="34" charset="0"/>
            </a:endParaRPr>
          </a:p>
          <a:p>
            <a:r>
              <a:rPr lang="en-CA" sz="2800" dirty="0">
                <a:latin typeface="Calibri" panose="020F0502020204030204" pitchFamily="34" charset="0"/>
              </a:rPr>
              <a:t>Question 2: </a:t>
            </a:r>
            <a:r>
              <a:rPr lang="en-CA" sz="2800" dirty="0">
                <a:effectLst/>
                <a:latin typeface="Calibri" panose="020F0502020204030204" pitchFamily="34" charset="0"/>
              </a:rPr>
              <a:t>If this is the person’s finishing position at 30 seconds, will they receive full credit for standing?</a:t>
            </a:r>
          </a:p>
          <a:p>
            <a:endParaRPr lang="en-CA" sz="2800" dirty="0">
              <a:effectLst/>
              <a:latin typeface="Calibri" panose="020F0502020204030204" pitchFamily="34" charset="0"/>
            </a:endParaRPr>
          </a:p>
          <a:p>
            <a:r>
              <a:rPr lang="en-CA" sz="2800" dirty="0">
                <a:effectLst/>
                <a:latin typeface="Calibri" panose="020F0502020204030204" pitchFamily="34" charset="0"/>
              </a:rPr>
              <a:t>Answer: Yes (if the person is more than halfway up when the test ends, you may count the stand repetition)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943B-9301-8D7A-D118-E9575D03757E}"/>
              </a:ext>
            </a:extLst>
          </p:cNvPr>
          <p:cNvSpPr txBox="1"/>
          <p:nvPr/>
        </p:nvSpPr>
        <p:spPr>
          <a:xfrm>
            <a:off x="273844" y="305430"/>
            <a:ext cx="11358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1" dirty="0">
                <a:solidFill>
                  <a:schemeClr val="accent2"/>
                </a:solidFill>
              </a:rPr>
              <a:t>Scenario: </a:t>
            </a:r>
            <a:r>
              <a:rPr lang="en-CA" sz="2800" i="1" dirty="0">
                <a:effectLst/>
                <a:latin typeface="Calibri" panose="020F0502020204030204" pitchFamily="34" charset="0"/>
              </a:rPr>
              <a:t>Observe this person’s finishing position for this standin</a:t>
            </a:r>
            <a:r>
              <a:rPr lang="en-CA" sz="2800" i="1" dirty="0">
                <a:latin typeface="Calibri" panose="020F0502020204030204" pitchFamily="34" charset="0"/>
              </a:rPr>
              <a:t>g attempt</a:t>
            </a:r>
            <a:r>
              <a:rPr lang="en-CA" sz="2800" i="1" dirty="0"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554A6-2F9F-AEDA-67D8-84CCCF67E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17" b="15000"/>
          <a:stretch/>
        </p:blipFill>
        <p:spPr>
          <a:xfrm>
            <a:off x="8301038" y="1185862"/>
            <a:ext cx="3617118" cy="50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72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Next Steps &amp; Homework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935512"/>
            <a:ext cx="10554312" cy="4541631"/>
          </a:xfrm>
        </p:spPr>
        <p:txBody>
          <a:bodyPr anchor="t">
            <a:noAutofit/>
          </a:bodyPr>
          <a:lstStyle/>
          <a:p>
            <a:r>
              <a:rPr lang="en-CA" dirty="0"/>
              <a:t>Complete the sit to stand test with at least five different people</a:t>
            </a:r>
          </a:p>
          <a:p>
            <a:r>
              <a:rPr lang="en-CA" dirty="0"/>
              <a:t>Complete your practice logbook </a:t>
            </a:r>
          </a:p>
          <a:p>
            <a:r>
              <a:rPr lang="en-CA" dirty="0"/>
              <a:t>Attend RBANs training (if not already done)</a:t>
            </a:r>
          </a:p>
          <a:p>
            <a:r>
              <a:rPr lang="en-CA" dirty="0"/>
              <a:t>Book dates for your next sessions</a:t>
            </a:r>
          </a:p>
        </p:txBody>
      </p:sp>
      <p:pic>
        <p:nvPicPr>
          <p:cNvPr id="5" name="Graphic 4" descr="Desk with solid fill">
            <a:extLst>
              <a:ext uri="{FF2B5EF4-FFF2-40B4-BE49-F238E27FC236}">
                <a16:creationId xmlns:a16="http://schemas.microsoft.com/office/drawing/2014/main" id="{A672F037-95A2-E8BA-EB0A-25C6AE4C3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4299" y="2771775"/>
            <a:ext cx="34766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Agenda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911493"/>
            <a:ext cx="6996707" cy="4541631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Welcome &amp; 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Training 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30s STS instructional video</a:t>
            </a:r>
            <a:endParaRPr lang="en-CA" sz="2800" dirty="0"/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Practice with peers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Didactic instruction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More practice and feedback!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Scenarios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Questions &amp; wrap-up </a:t>
            </a:r>
          </a:p>
        </p:txBody>
      </p:sp>
      <p:pic>
        <p:nvPicPr>
          <p:cNvPr id="15" name="Picture 14" descr="Light bulb on yellow background with sketched light beams and cord">
            <a:extLst>
              <a:ext uri="{FF2B5EF4-FFF2-40B4-BE49-F238E27FC236}">
                <a16:creationId xmlns:a16="http://schemas.microsoft.com/office/drawing/2014/main" id="{BE94FDEB-905F-CF29-4A72-56D6DA1BD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05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Resources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911493"/>
            <a:ext cx="10554312" cy="454163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dirty="0">
                <a:hlinkClick r:id="rId3"/>
              </a:rPr>
              <a:t>www.icucycle.com</a:t>
            </a:r>
            <a:r>
              <a:rPr lang="en-CA" dirty="0"/>
              <a:t> (log-in information to be sent after this meeting)</a:t>
            </a:r>
          </a:p>
        </p:txBody>
      </p:sp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8E78649B-5C7E-E7B3-AE69-35C53F743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83" y="2588159"/>
            <a:ext cx="5696643" cy="4067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lose-up of a medical report&#10;&#10;Description automatically generated">
            <a:extLst>
              <a:ext uri="{FF2B5EF4-FFF2-40B4-BE49-F238E27FC236}">
                <a16:creationId xmlns:a16="http://schemas.microsoft.com/office/drawing/2014/main" id="{238C0502-E468-A99A-DBF0-D90F875DE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676" y="2970445"/>
            <a:ext cx="5743511" cy="32676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425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8" y="930989"/>
            <a:ext cx="9144000" cy="8526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5" descr="Email with solid fill">
            <a:extLst>
              <a:ext uri="{FF2B5EF4-FFF2-40B4-BE49-F238E27FC236}">
                <a16:creationId xmlns:a16="http://schemas.microsoft.com/office/drawing/2014/main" id="{0CB4CD09-9768-DD49-8985-6523D520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48" y="1976478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7A08C40A-0766-E67A-1CD9-3A7FD2001FDD}"/>
              </a:ext>
            </a:extLst>
          </p:cNvPr>
          <p:cNvSpPr txBox="1">
            <a:spLocks/>
          </p:cNvSpPr>
          <p:nvPr/>
        </p:nvSpPr>
        <p:spPr bwMode="auto">
          <a:xfrm>
            <a:off x="40707" y="3203126"/>
            <a:ext cx="12110583" cy="1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+mn-lt"/>
              </a:rPr>
              <a:t>Michelle: </a:t>
            </a:r>
            <a:r>
              <a:rPr lang="en-US" altLang="en-US" sz="3600" dirty="0" err="1">
                <a:latin typeface="+mn-lt"/>
              </a:rPr>
              <a:t>khome@mcmaster.ca</a:t>
            </a:r>
            <a:endParaRPr lang="en-US" altLang="en-US" sz="3600" b="1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+mn-lt"/>
              </a:rPr>
              <a:t>Heather: </a:t>
            </a:r>
            <a:r>
              <a:rPr lang="en-US" altLang="en-US" sz="3600" dirty="0" err="1">
                <a:latin typeface="+mn-lt"/>
              </a:rPr>
              <a:t>ogradyh@mcmaster.ca</a:t>
            </a:r>
            <a:endParaRPr lang="en-US" alt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140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!!Rectangle">
            <a:extLst>
              <a:ext uri="{FF2B5EF4-FFF2-40B4-BE49-F238E27FC236}">
                <a16:creationId xmlns:a16="http://schemas.microsoft.com/office/drawing/2014/main" id="{D5997EA8-5EFC-40CD-A85F-C3C3BC5F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beach with a body of water&#10;&#10;Description automatically generated">
            <a:extLst>
              <a:ext uri="{FF2B5EF4-FFF2-40B4-BE49-F238E27FC236}">
                <a16:creationId xmlns:a16="http://schemas.microsoft.com/office/drawing/2014/main" id="{003E5F3B-E439-7836-AEA3-E508526FC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1CF6A1EC-BD15-42D9-A339-A3970CF7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9D2AAF-E27D-538B-DEF0-C22CF14D8D75}"/>
              </a:ext>
            </a:extLst>
          </p:cNvPr>
          <p:cNvSpPr txBox="1">
            <a:spLocks/>
          </p:cNvSpPr>
          <p:nvPr/>
        </p:nvSpPr>
        <p:spPr>
          <a:xfrm>
            <a:off x="1051560" y="4498848"/>
            <a:ext cx="3611880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/>
              <a:t>Introductions</a:t>
            </a: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A720C27D-5C39-492B-BD68-C220C0F83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A4F3394A-A959-460A-ACF9-5FA682C7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20D1E-E7A1-FBC4-5953-353596846534}"/>
              </a:ext>
            </a:extLst>
          </p:cNvPr>
          <p:cNvSpPr txBox="1">
            <a:spLocks/>
          </p:cNvSpPr>
          <p:nvPr/>
        </p:nvSpPr>
        <p:spPr>
          <a:xfrm>
            <a:off x="5295826" y="4498848"/>
            <a:ext cx="6061022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your name?</a:t>
            </a:r>
          </a:p>
          <a:p>
            <a:r>
              <a:rPr lang="en-US" dirty="0"/>
              <a:t>What is your role in research?</a:t>
            </a:r>
          </a:p>
          <a:p>
            <a:r>
              <a:rPr lang="en-US" dirty="0"/>
              <a:t>What is your favourite sunny-day activity?</a:t>
            </a:r>
          </a:p>
        </p:txBody>
      </p:sp>
    </p:spTree>
    <p:extLst>
      <p:ext uri="{BB962C8B-B14F-4D97-AF65-F5344CB8AC3E}">
        <p14:creationId xmlns:p14="http://schemas.microsoft.com/office/powerpoint/2010/main" val="65282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of Training Approach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07E02-ABBC-6E0E-493B-6FC5375133A0}"/>
              </a:ext>
            </a:extLst>
          </p:cNvPr>
          <p:cNvSpPr txBox="1"/>
          <p:nvPr/>
        </p:nvSpPr>
        <p:spPr>
          <a:xfrm>
            <a:off x="838200" y="4049849"/>
            <a:ext cx="2909609" cy="19156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1 (1hr x 2)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1-hour virtual training session per measure (2 hours total)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853373-523C-0605-C9F8-D16617FA3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7" r="58318" b="3415"/>
          <a:stretch/>
        </p:blipFill>
        <p:spPr bwMode="auto">
          <a:xfrm>
            <a:off x="1119533" y="2011880"/>
            <a:ext cx="2346944" cy="183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4FC6AA-1766-E7ED-AE21-CE99651A5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535" y="1908845"/>
            <a:ext cx="2040524" cy="2040523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C47477-2B40-6993-1384-8C5A171D9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415" y="1954285"/>
            <a:ext cx="1848872" cy="1848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66D59A-C316-4A37-7038-EF5F30CB65CC}"/>
              </a:ext>
            </a:extLst>
          </p:cNvPr>
          <p:cNvSpPr txBox="1"/>
          <p:nvPr/>
        </p:nvSpPr>
        <p:spPr>
          <a:xfrm>
            <a:off x="4625117" y="4052233"/>
            <a:ext cx="2909608" cy="19925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2 (1.5hr)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Practice FAQs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Introduce competencies</a:t>
            </a:r>
          </a:p>
          <a:p>
            <a:pPr defTabSz="804672">
              <a:spcAft>
                <a:spcPts val="600"/>
              </a:spcAft>
            </a:pP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DA65F-A830-9BC9-98B2-487A3C1445ED}"/>
              </a:ext>
            </a:extLst>
          </p:cNvPr>
          <p:cNvSpPr txBox="1"/>
          <p:nvPr/>
        </p:nvSpPr>
        <p:spPr>
          <a:xfrm>
            <a:off x="8435048" y="4049849"/>
            <a:ext cx="2909608" cy="19925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3 (1hr)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Evaluation of outcome assessors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112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4AB7160-6FD6-6A33-7A54-3F166DE7510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747809" y="4910457"/>
            <a:ext cx="8773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5DA0D1-635D-5FC3-7F21-F00BE880270D}"/>
              </a:ext>
            </a:extLst>
          </p:cNvPr>
          <p:cNvCxnSpPr>
            <a:cxnSpLocks/>
          </p:cNvCxnSpPr>
          <p:nvPr/>
        </p:nvCxnSpPr>
        <p:spPr>
          <a:xfrm>
            <a:off x="7534725" y="4979042"/>
            <a:ext cx="90032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4A6149-C2A3-FE9B-CCD6-1B5B86543ABE}"/>
              </a:ext>
            </a:extLst>
          </p:cNvPr>
          <p:cNvSpPr txBox="1"/>
          <p:nvPr/>
        </p:nvSpPr>
        <p:spPr>
          <a:xfrm>
            <a:off x="3740326" y="4950049"/>
            <a:ext cx="883319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CA" sz="158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month</a:t>
            </a:r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B5E04-97E0-1A03-92AD-E848C7574857}"/>
              </a:ext>
            </a:extLst>
          </p:cNvPr>
          <p:cNvSpPr txBox="1"/>
          <p:nvPr/>
        </p:nvSpPr>
        <p:spPr>
          <a:xfrm>
            <a:off x="7534725" y="5006623"/>
            <a:ext cx="883319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CA" sz="158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month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50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2C1F8-AE22-3E86-F4BD-68169471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Today’s Objective: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 how to conduct and score the 30-second sit-to-stand test.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96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30s STS Instructional Video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57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is - 30 Second Sit to Stand Test Tutorial-RFkz33xwRRA-720p-1710364853">
            <a:hlinkClick r:id="" action="ppaction://media"/>
            <a:extLst>
              <a:ext uri="{FF2B5EF4-FFF2-40B4-BE49-F238E27FC236}">
                <a16:creationId xmlns:a16="http://schemas.microsoft.com/office/drawing/2014/main" id="{71E1ADFF-ABEF-7781-41E2-D3186EDC7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E650A-71D3-AFF6-5FD5-94E4AD82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127" y="503291"/>
            <a:ext cx="8776872" cy="3749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try!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C1005-0F57-148E-352C-FE75BB5A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13" y="3799985"/>
            <a:ext cx="10295372" cy="6519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 turns conducting the 30s STS test with each other. 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here if you have questions!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bz - 10 Minute Timer">
            <a:hlinkClick r:id="" action="ppaction://media"/>
            <a:extLst>
              <a:ext uri="{FF2B5EF4-FFF2-40B4-BE49-F238E27FC236}">
                <a16:creationId xmlns:a16="http://schemas.microsoft.com/office/drawing/2014/main" id="{FDBAE939-053F-716A-60E0-81C3FD22A4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7546" y="1061027"/>
            <a:ext cx="4113327" cy="23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30 second sit-to-stand (30s STS)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Performance-based assessment of physical function/ exercise capacity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Scoring: number of successful STS repetitions completed in 30 seconds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Normative values available for specific age groups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Administration time: less than 5 minutes</a:t>
            </a:r>
          </a:p>
        </p:txBody>
      </p:sp>
      <p:pic>
        <p:nvPicPr>
          <p:cNvPr id="3" name="Picture 2" descr="A person standing next to a person in a chair&#10;&#10;Description automatically generated">
            <a:extLst>
              <a:ext uri="{FF2B5EF4-FFF2-40B4-BE49-F238E27FC236}">
                <a16:creationId xmlns:a16="http://schemas.microsoft.com/office/drawing/2014/main" id="{082088C0-56AC-15C4-CDB2-F1772F407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294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1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4831</TotalTime>
  <Words>614</Words>
  <Application>Microsoft Macintosh PowerPoint</Application>
  <PresentationFormat>Widescreen</PresentationFormat>
  <Paragraphs>108</Paragraphs>
  <Slides>21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CAN-Measure</vt:lpstr>
      <vt:lpstr>Agenda</vt:lpstr>
      <vt:lpstr>PowerPoint Presentation</vt:lpstr>
      <vt:lpstr>Overview of Training Approach</vt:lpstr>
      <vt:lpstr>Today’s Objective:   Learn how to conduct and score the 30-second sit-to-stand test.</vt:lpstr>
      <vt:lpstr>30s STS Instructional Video</vt:lpstr>
      <vt:lpstr>PowerPoint Presentation</vt:lpstr>
      <vt:lpstr>You try!</vt:lpstr>
      <vt:lpstr>30 second sit-to-stand (30s STS)</vt:lpstr>
      <vt:lpstr>Normative Values</vt:lpstr>
      <vt:lpstr>Set-Up</vt:lpstr>
      <vt:lpstr>Administration</vt:lpstr>
      <vt:lpstr>Scoring</vt:lpstr>
      <vt:lpstr>You try!</vt:lpstr>
      <vt:lpstr>Scenarios</vt:lpstr>
      <vt:lpstr>PowerPoint Presentation</vt:lpstr>
      <vt:lpstr>PowerPoint Presentation</vt:lpstr>
      <vt:lpstr>Questions?</vt:lpstr>
      <vt:lpstr>Next Steps &amp; Homework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CAN-Measure</dc:title>
  <dc:creator>Gord Boyd</dc:creator>
  <cp:lastModifiedBy>Heather O'Grady</cp:lastModifiedBy>
  <cp:revision>29</cp:revision>
  <dcterms:created xsi:type="dcterms:W3CDTF">2023-09-06T15:29:42Z</dcterms:created>
  <dcterms:modified xsi:type="dcterms:W3CDTF">2024-07-10T20:18:23Z</dcterms:modified>
</cp:coreProperties>
</file>