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63" r:id="rId3"/>
    <p:sldId id="260" r:id="rId4"/>
    <p:sldId id="261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30" autoAdjust="0"/>
  </p:normalViewPr>
  <p:slideViewPr>
    <p:cSldViewPr snapToGrid="0" snapToObjects="1">
      <p:cViewPr>
        <p:scale>
          <a:sx n="98" d="100"/>
          <a:sy n="98" d="100"/>
        </p:scale>
        <p:origin x="-20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81E16-93D5-0C4E-A07D-63EA357EC91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CE232-750D-4942-A76D-F92B4DAB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5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42BBF-C166-0949-9BF1-A228CEA41036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5994-CD84-114D-8D32-8340A6E9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3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Change title name to RCT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Change</a:t>
            </a:r>
            <a:r>
              <a:rPr lang="en-US" baseline="0" dirty="0" smtClean="0"/>
              <a:t> research question this ? </a:t>
            </a:r>
          </a:p>
          <a:p>
            <a:pPr marL="628650" lvl="1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 critically ill, mechanically ventilated adults, does early in-bed cycling and routine PT compared to routine PT alone improve the primary outcome of physical function at 3 days after ICU discharge and secondary outcomes of strength, physical function, frailty, psychological distress, quality of life, mortality, and healthcare utilization?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628650" lvl="1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 critically ill, mechanically ventilated adults, what is the cost-effectiveness of cycling and routine PT compared to routine PT alone?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85994-CD84-114D-8D32-8340A6E9C0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6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85994-CD84-114D-8D32-8340A6E9C0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6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1" charset="-128"/>
              </a:rPr>
              <a:t>What’s new?</a:t>
            </a:r>
            <a:endParaRPr lang="en-US" dirty="0">
              <a:ea typeface="ＭＳ Ｐゴシック" pitchFamily="-1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30EF12-7031-A943-8E1E-61211395B85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85994-CD84-114D-8D32-8340A6E9C0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6BA6DF-5775-4479-BF5D-B602A557DB7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10/12/2018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1A7B998-7460-4765-A9AC-165E738FEE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8120" y="2674502"/>
            <a:ext cx="839363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800" b="1" dirty="0">
                <a:solidFill>
                  <a:prstClr val="black"/>
                </a:solidFill>
                <a:latin typeface="Calibri"/>
              </a:rPr>
              <a:t>RESEARCH QUESTION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: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lvl="1"/>
            <a:endParaRPr lang="en-US" sz="2400" dirty="0" smtClean="0"/>
          </a:p>
          <a:p>
            <a:pPr marL="0" lvl="1"/>
            <a:r>
              <a:rPr lang="en-US" sz="2800" dirty="0" smtClean="0"/>
              <a:t>Among </a:t>
            </a:r>
            <a:r>
              <a:rPr lang="en-US" sz="2800" dirty="0"/>
              <a:t>critically ill, mechanically ventilated adults, does early in-bed cycling and routine PT compared to routine PT alone improve </a:t>
            </a:r>
            <a:r>
              <a:rPr lang="en-US" sz="2800" dirty="0" smtClean="0"/>
              <a:t>physical </a:t>
            </a:r>
            <a:r>
              <a:rPr lang="en-US" sz="2800" dirty="0"/>
              <a:t>function at 3 days after ICU </a:t>
            </a:r>
            <a:r>
              <a:rPr lang="en-US" sz="2800" dirty="0" smtClean="0"/>
              <a:t>discharge?</a:t>
            </a:r>
            <a:endParaRPr lang="en-CA" sz="2800" dirty="0"/>
          </a:p>
        </p:txBody>
      </p:sp>
      <p:pic>
        <p:nvPicPr>
          <p:cNvPr id="6" name="Picture 5" descr="http://www.mcmaster.ca/ua/opr/identity/download/full_colour_fh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593" y="264967"/>
            <a:ext cx="1752600" cy="97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022" y="264967"/>
            <a:ext cx="2057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3" y="5922221"/>
            <a:ext cx="2181395" cy="82222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168" y="5599980"/>
            <a:ext cx="1335254" cy="1144463"/>
          </a:xfrm>
          <a:prstGeom prst="rect">
            <a:avLst/>
          </a:prstGeom>
          <a:noFill/>
        </p:spPr>
      </p:pic>
      <p:pic>
        <p:nvPicPr>
          <p:cNvPr id="1026" name="Picture 2" descr="Logo_BlackCYCLE-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731" y="-66053"/>
            <a:ext cx="3779669" cy="292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7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03"/>
            <a:ext cx="8229600" cy="1143000"/>
          </a:xfrm>
        </p:spPr>
        <p:txBody>
          <a:bodyPr/>
          <a:lstStyle/>
          <a:p>
            <a:r>
              <a:rPr lang="en-US" b="1" dirty="0" smtClean="0"/>
              <a:t>Rationale for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5" y="1253805"/>
            <a:ext cx="8560516" cy="50639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Patients developing muscle weakness in the ICU are at a higher risk of death and disability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Muscle weakness begins within the 1</a:t>
            </a:r>
            <a:r>
              <a:rPr lang="en-US" baseline="30000" dirty="0" smtClean="0"/>
              <a:t>st</a:t>
            </a:r>
            <a:r>
              <a:rPr lang="en-US" dirty="0" smtClean="0"/>
              <a:t> 7 days of bed rest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Exercise started within 1.5 days of mechanical ventilation improved patients’ function at hospital discharge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Cycling started 2 weeks after ICU admission improved patients’ 6-minute walk at hospital discharge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Can cycling start earlier in a patient’s ICU stay and will it improve patients’ function at 3 days </a:t>
            </a:r>
            <a:r>
              <a:rPr lang="en-US" dirty="0"/>
              <a:t>p</a:t>
            </a:r>
            <a:r>
              <a:rPr lang="en-US" dirty="0" smtClean="0"/>
              <a:t>ost ICU?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6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67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CYCLE RCT </a:t>
            </a:r>
            <a:br>
              <a:rPr lang="en-US" sz="3600" b="1" dirty="0" smtClean="0"/>
            </a:br>
            <a:r>
              <a:rPr lang="en-US" sz="3200" b="1" dirty="0" smtClean="0"/>
              <a:t>Main Inclusion and Exclusion Criteria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3296" y="1109094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Inclusion Criteria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3296" y="1641852"/>
            <a:ext cx="4040188" cy="3951288"/>
          </a:xfrm>
        </p:spPr>
        <p:txBody>
          <a:bodyPr/>
          <a:lstStyle/>
          <a:p>
            <a:r>
              <a:rPr lang="en-US" dirty="0" smtClean="0"/>
              <a:t>Adults </a:t>
            </a:r>
            <a:r>
              <a:rPr lang="en-US" u="sng" dirty="0" smtClean="0"/>
              <a:t>&gt;</a:t>
            </a:r>
            <a:r>
              <a:rPr lang="en-US" dirty="0" smtClean="0"/>
              <a:t> 18 years old</a:t>
            </a:r>
          </a:p>
          <a:p>
            <a:r>
              <a:rPr lang="en-US" dirty="0" smtClean="0"/>
              <a:t>Invasively </a:t>
            </a:r>
            <a:r>
              <a:rPr lang="en-US" dirty="0"/>
              <a:t>m</a:t>
            </a:r>
            <a:r>
              <a:rPr lang="en-US" dirty="0" smtClean="0"/>
              <a:t>echanically ventilated </a:t>
            </a:r>
            <a:r>
              <a:rPr lang="en-US" u="sng" dirty="0" smtClean="0"/>
              <a:t>&lt;</a:t>
            </a:r>
            <a:r>
              <a:rPr lang="en-US" dirty="0" smtClean="0"/>
              <a:t> 4 days</a:t>
            </a:r>
          </a:p>
          <a:p>
            <a:r>
              <a:rPr lang="en-US" dirty="0" smtClean="0"/>
              <a:t>Expected additional 2 Day ICU stay</a:t>
            </a:r>
          </a:p>
          <a:p>
            <a:r>
              <a:rPr lang="en-US" dirty="0" smtClean="0"/>
              <a:t>Ambulated independently (with or without gait aid) pre-hospital admission</a:t>
            </a:r>
          </a:p>
          <a:p>
            <a:r>
              <a:rPr lang="en-US" dirty="0" smtClean="0"/>
              <a:t>ICU LOS </a:t>
            </a:r>
            <a:r>
              <a:rPr lang="en-US" u="sng" dirty="0" smtClean="0"/>
              <a:t>&lt;</a:t>
            </a:r>
            <a:r>
              <a:rPr lang="en-US" dirty="0" smtClean="0"/>
              <a:t> 7 days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100723" y="1109094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Exclusion Criteria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00723" y="1641852"/>
            <a:ext cx="4829268" cy="4694127"/>
          </a:xfrm>
        </p:spPr>
        <p:txBody>
          <a:bodyPr>
            <a:noAutofit/>
          </a:bodyPr>
          <a:lstStyle/>
          <a:p>
            <a:r>
              <a:rPr lang="en-US" sz="1800" dirty="0" smtClean="0"/>
              <a:t>Acute condition impairing ability to cycle </a:t>
            </a:r>
            <a:br>
              <a:rPr lang="en-US" sz="1800" dirty="0" smtClean="0"/>
            </a:br>
            <a:r>
              <a:rPr lang="en-US" sz="1800" dirty="0" smtClean="0"/>
              <a:t>(e.g., leg fracture)</a:t>
            </a:r>
          </a:p>
          <a:p>
            <a:r>
              <a:rPr lang="en-US" sz="1800" dirty="0" smtClean="0"/>
              <a:t>Proven or suspected neuromuscular weakness affecting the legs (e.g., stroke, </a:t>
            </a:r>
            <a:r>
              <a:rPr lang="en-US" sz="1800" dirty="0" err="1" smtClean="0"/>
              <a:t>Guillain</a:t>
            </a:r>
            <a:r>
              <a:rPr lang="en-US" sz="1800" dirty="0" smtClean="0"/>
              <a:t> Barre)</a:t>
            </a:r>
          </a:p>
          <a:p>
            <a:r>
              <a:rPr lang="en-US" sz="1800" dirty="0" smtClean="0"/>
              <a:t>Inability to follow commands in local language pre-ICU</a:t>
            </a:r>
          </a:p>
          <a:p>
            <a:r>
              <a:rPr lang="en-US" sz="1800" dirty="0" smtClean="0"/>
              <a:t>Severe cognitive impairment pre-ICU </a:t>
            </a:r>
          </a:p>
          <a:p>
            <a:r>
              <a:rPr lang="en-US" sz="1800" dirty="0" smtClean="0"/>
              <a:t>Temporary pacemaker</a:t>
            </a:r>
          </a:p>
          <a:p>
            <a:r>
              <a:rPr lang="en-US" sz="1800" dirty="0" smtClean="0"/>
              <a:t>Pregnancy (or suspected pregnancy)</a:t>
            </a:r>
          </a:p>
          <a:p>
            <a:r>
              <a:rPr lang="en-US" sz="1800" dirty="0" smtClean="0"/>
              <a:t>Expected hospital mortality &gt;90%</a:t>
            </a:r>
          </a:p>
          <a:p>
            <a:r>
              <a:rPr lang="en-US" sz="1800" dirty="0" smtClean="0"/>
              <a:t>Body habitus unable to fit the bike</a:t>
            </a:r>
          </a:p>
          <a:p>
            <a:r>
              <a:rPr lang="en-US" sz="1800" dirty="0" smtClean="0"/>
              <a:t>Palliative goals of care </a:t>
            </a:r>
          </a:p>
          <a:p>
            <a:r>
              <a:rPr lang="en-US" sz="1800" dirty="0" smtClean="0"/>
              <a:t>Able to march on spot at the time of screening</a:t>
            </a:r>
          </a:p>
          <a:p>
            <a:r>
              <a:rPr lang="en-US" sz="1800" dirty="0" smtClean="0"/>
              <a:t>Cycling exemption not resolved during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4 days of mechanical ventilation</a:t>
            </a:r>
          </a:p>
        </p:txBody>
      </p:sp>
    </p:spTree>
    <p:extLst>
      <p:ext uri="{BB962C8B-B14F-4D97-AF65-F5344CB8AC3E}">
        <p14:creationId xmlns:p14="http://schemas.microsoft.com/office/powerpoint/2010/main" val="18623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75668"/>
            <a:ext cx="8229600" cy="89654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Cycling / Routine PT Exemptions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4172"/>
            <a:ext cx="8229600" cy="4921992"/>
          </a:xfrm>
        </p:spPr>
        <p:txBody>
          <a:bodyPr>
            <a:noAutofit/>
          </a:bodyPr>
          <a:lstStyle/>
          <a:p>
            <a:pPr lvl="0"/>
            <a:r>
              <a:rPr lang="en-US" sz="1850" dirty="0"/>
              <a:t>Increase in vasopressor/ inotrope within last 2 hours</a:t>
            </a:r>
          </a:p>
          <a:p>
            <a:pPr lvl="0"/>
            <a:r>
              <a:rPr lang="en-US" sz="1850" dirty="0"/>
              <a:t>Active </a:t>
            </a:r>
            <a:r>
              <a:rPr lang="en-US" sz="1850" dirty="0" smtClean="0"/>
              <a:t>MI, </a:t>
            </a:r>
            <a:r>
              <a:rPr lang="en-US" sz="1850" dirty="0"/>
              <a:t>or unstable/ uncontrolled arrhythmia per ICU team</a:t>
            </a:r>
          </a:p>
          <a:p>
            <a:pPr lvl="0"/>
            <a:r>
              <a:rPr lang="en-US" sz="1850" dirty="0" smtClean="0"/>
              <a:t>MAP&lt;60 </a:t>
            </a:r>
            <a:r>
              <a:rPr lang="en-US" sz="1850" dirty="0"/>
              <a:t>or &gt;110 mmHg or per treating team within the last 2 hours</a:t>
            </a:r>
          </a:p>
          <a:p>
            <a:pPr lvl="0"/>
            <a:r>
              <a:rPr lang="en-US" sz="1850" dirty="0"/>
              <a:t>Heart Rate &lt;40 or &gt;140 bpm within the last 2 hours</a:t>
            </a:r>
          </a:p>
          <a:p>
            <a:pPr lvl="0"/>
            <a:r>
              <a:rPr lang="en-US" sz="1850" dirty="0"/>
              <a:t>Persistent SpO</a:t>
            </a:r>
            <a:r>
              <a:rPr lang="en-US" sz="1850" baseline="-25000" dirty="0"/>
              <a:t>2</a:t>
            </a:r>
            <a:r>
              <a:rPr lang="en-US" sz="1850" dirty="0"/>
              <a:t> &lt;88% or per treating team within the last 2 hours</a:t>
            </a:r>
          </a:p>
          <a:p>
            <a:pPr lvl="0"/>
            <a:r>
              <a:rPr lang="en-US" sz="1850" dirty="0"/>
              <a:t>Neuromuscular blocker within last 4 hours</a:t>
            </a:r>
          </a:p>
          <a:p>
            <a:pPr lvl="0"/>
            <a:r>
              <a:rPr lang="en-US" sz="1850" dirty="0"/>
              <a:t>Severe agitation </a:t>
            </a:r>
            <a:r>
              <a:rPr lang="en-US" sz="1850" dirty="0" smtClean="0"/>
              <a:t>(RASS&gt;2 </a:t>
            </a:r>
            <a:r>
              <a:rPr lang="en-US" sz="1850" dirty="0"/>
              <a:t>[or equivalent]) within last 2 hours</a:t>
            </a:r>
          </a:p>
          <a:p>
            <a:pPr lvl="0"/>
            <a:r>
              <a:rPr lang="en-US" sz="1850" dirty="0"/>
              <a:t>Uncontrolled pain</a:t>
            </a:r>
          </a:p>
          <a:p>
            <a:pPr lvl="0"/>
            <a:r>
              <a:rPr lang="en-US" sz="1850" dirty="0"/>
              <a:t>Change in goals to palliative care </a:t>
            </a:r>
          </a:p>
          <a:p>
            <a:pPr lvl="0"/>
            <a:r>
              <a:rPr lang="en-US" sz="1850" dirty="0"/>
              <a:t>Team perception that in-bed cycling or therapy is not appropriate for other new reasons (e.g., acute peritonitis, new incision/wound, known/suspected muscle inflammation (e.g., rhabdomyolysis</a:t>
            </a:r>
            <a:r>
              <a:rPr lang="en-US" sz="1850" dirty="0" smtClean="0"/>
              <a:t>)</a:t>
            </a:r>
            <a:endParaRPr lang="en-US" sz="1850" dirty="0"/>
          </a:p>
          <a:p>
            <a:r>
              <a:rPr lang="en-US" sz="1850" dirty="0"/>
              <a:t>Patient or proxy </a:t>
            </a:r>
            <a:r>
              <a:rPr lang="en-US" sz="1850" dirty="0" smtClean="0"/>
              <a:t>refusal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769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120"/>
          <p:cNvSpPr txBox="1">
            <a:spLocks noChangeArrowheads="1"/>
          </p:cNvSpPr>
          <p:nvPr/>
        </p:nvSpPr>
        <p:spPr bwMode="auto">
          <a:xfrm>
            <a:off x="63025" y="5598830"/>
            <a:ext cx="2445231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2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5829" y="1262706"/>
            <a:ext cx="8976731" cy="3031174"/>
            <a:chOff x="167269" y="1006801"/>
            <a:chExt cx="8976731" cy="3031174"/>
          </a:xfrm>
        </p:grpSpPr>
        <p:sp>
          <p:nvSpPr>
            <p:cNvPr id="19482" name="Line 107"/>
            <p:cNvSpPr>
              <a:spLocks noChangeShapeType="1"/>
            </p:cNvSpPr>
            <p:nvPr/>
          </p:nvSpPr>
          <p:spPr bwMode="auto">
            <a:xfrm flipH="1">
              <a:off x="8384537" y="1937346"/>
              <a:ext cx="0" cy="126305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Line 106"/>
            <p:cNvSpPr>
              <a:spLocks noChangeShapeType="1"/>
            </p:cNvSpPr>
            <p:nvPr/>
          </p:nvSpPr>
          <p:spPr bwMode="auto">
            <a:xfrm flipH="1">
              <a:off x="7203711" y="1937348"/>
              <a:ext cx="1" cy="12630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 flipH="1">
              <a:off x="4948454" y="1937350"/>
              <a:ext cx="2" cy="1263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4" name="Text Box 102"/>
            <p:cNvSpPr txBox="1">
              <a:spLocks noChangeArrowheads="1"/>
            </p:cNvSpPr>
            <p:nvPr/>
          </p:nvSpPr>
          <p:spPr bwMode="auto">
            <a:xfrm>
              <a:off x="3037310" y="1006801"/>
              <a:ext cx="833776" cy="9305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>
                  <a:solidFill>
                    <a:prstClr val="black"/>
                  </a:solidFill>
                </a:rPr>
                <a:t>Awake</a:t>
              </a:r>
            </a:p>
          </p:txBody>
        </p:sp>
        <p:sp>
          <p:nvSpPr>
            <p:cNvPr id="19495" name="Line 113"/>
            <p:cNvSpPr>
              <a:spLocks noChangeShapeType="1"/>
            </p:cNvSpPr>
            <p:nvPr/>
          </p:nvSpPr>
          <p:spPr bwMode="auto">
            <a:xfrm flipV="1">
              <a:off x="3631713" y="3373064"/>
              <a:ext cx="0" cy="3151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6" name="Text Box 114"/>
            <p:cNvSpPr txBox="1">
              <a:spLocks noChangeArrowheads="1"/>
            </p:cNvSpPr>
            <p:nvPr/>
          </p:nvSpPr>
          <p:spPr bwMode="auto">
            <a:xfrm>
              <a:off x="3225640" y="3688248"/>
              <a:ext cx="956733" cy="3420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Test </a:t>
              </a:r>
              <a:r>
                <a:rPr lang="en-US" dirty="0">
                  <a:solidFill>
                    <a:prstClr val="black"/>
                  </a:solidFill>
                </a:rPr>
                <a:t>#</a:t>
              </a:r>
              <a:r>
                <a:rPr lang="en-US" dirty="0" smtClean="0">
                  <a:solidFill>
                    <a:prstClr val="black"/>
                  </a:solidFill>
                </a:rPr>
                <a:t>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460" name="Line 98"/>
            <p:cNvSpPr>
              <a:spLocks noChangeShapeType="1"/>
            </p:cNvSpPr>
            <p:nvPr/>
          </p:nvSpPr>
          <p:spPr bwMode="auto">
            <a:xfrm flipV="1">
              <a:off x="1214655" y="3276600"/>
              <a:ext cx="769620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61" name="Line 104"/>
            <p:cNvSpPr>
              <a:spLocks noChangeShapeType="1"/>
            </p:cNvSpPr>
            <p:nvPr/>
          </p:nvSpPr>
          <p:spPr bwMode="auto">
            <a:xfrm flipH="1">
              <a:off x="1285638" y="1937350"/>
              <a:ext cx="1" cy="12630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65" name="Text Box 119"/>
            <p:cNvSpPr txBox="1">
              <a:spLocks noChangeArrowheads="1"/>
            </p:cNvSpPr>
            <p:nvPr/>
          </p:nvSpPr>
          <p:spPr bwMode="auto">
            <a:xfrm>
              <a:off x="167269" y="2180288"/>
              <a:ext cx="946631" cy="668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 dirty="0">
                  <a:solidFill>
                    <a:srgbClr val="0000FF"/>
                  </a:solidFill>
                </a:rPr>
                <a:t>Clinical Course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9466" name="Text Box 120"/>
            <p:cNvSpPr txBox="1">
              <a:spLocks noChangeArrowheads="1"/>
            </p:cNvSpPr>
            <p:nvPr/>
          </p:nvSpPr>
          <p:spPr bwMode="auto">
            <a:xfrm>
              <a:off x="167270" y="3373066"/>
              <a:ext cx="1844711" cy="664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 dirty="0">
                  <a:solidFill>
                    <a:srgbClr val="0000FF"/>
                  </a:solidFill>
                </a:rPr>
                <a:t>Study Outcome Assessments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9467" name="Text Box 100"/>
            <p:cNvSpPr txBox="1">
              <a:spLocks noChangeArrowheads="1"/>
            </p:cNvSpPr>
            <p:nvPr/>
          </p:nvSpPr>
          <p:spPr bwMode="auto">
            <a:xfrm>
              <a:off x="347598" y="1008078"/>
              <a:ext cx="1154436" cy="92927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>
                  <a:solidFill>
                    <a:prstClr val="black"/>
                  </a:solidFill>
                </a:rPr>
                <a:t>ICU Admission</a:t>
              </a:r>
            </a:p>
          </p:txBody>
        </p:sp>
        <p:sp>
          <p:nvSpPr>
            <p:cNvPr id="19473" name="Line 105"/>
            <p:cNvSpPr>
              <a:spLocks noChangeShapeType="1"/>
            </p:cNvSpPr>
            <p:nvPr/>
          </p:nvSpPr>
          <p:spPr bwMode="auto">
            <a:xfrm flipH="1">
              <a:off x="2886466" y="1937344"/>
              <a:ext cx="0" cy="12630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4" name="Text Box 101"/>
            <p:cNvSpPr txBox="1">
              <a:spLocks noChangeArrowheads="1"/>
            </p:cNvSpPr>
            <p:nvPr/>
          </p:nvSpPr>
          <p:spPr bwMode="auto">
            <a:xfrm>
              <a:off x="1543491" y="1007081"/>
              <a:ext cx="1445648" cy="9302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Randomized/ Study </a:t>
              </a:r>
              <a:r>
                <a:rPr lang="en-US" dirty="0">
                  <a:solidFill>
                    <a:prstClr val="black"/>
                  </a:solidFill>
                </a:rPr>
                <a:t>Entry </a:t>
              </a:r>
              <a:r>
                <a:rPr lang="en-US" dirty="0">
                  <a:solidFill>
                    <a:prstClr val="black"/>
                  </a:solidFill>
                  <a:ea typeface="Arial" pitchFamily="-1" charset="0"/>
                  <a:cs typeface="Arial" pitchFamily="-1" charset="0"/>
                </a:rPr>
                <a:t>≤</a:t>
              </a:r>
              <a:r>
                <a:rPr lang="en-US" dirty="0">
                  <a:solidFill>
                    <a:prstClr val="black"/>
                  </a:solidFill>
                </a:rPr>
                <a:t>4 d MV</a:t>
              </a:r>
            </a:p>
          </p:txBody>
        </p:sp>
        <p:sp>
          <p:nvSpPr>
            <p:cNvPr id="19486" name="Line 106"/>
            <p:cNvSpPr>
              <a:spLocks noChangeShapeType="1"/>
            </p:cNvSpPr>
            <p:nvPr/>
          </p:nvSpPr>
          <p:spPr bwMode="auto">
            <a:xfrm flipH="1">
              <a:off x="6065990" y="2777910"/>
              <a:ext cx="0" cy="42249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87" name="Text Box 102"/>
            <p:cNvSpPr txBox="1">
              <a:spLocks noChangeArrowheads="1"/>
            </p:cNvSpPr>
            <p:nvPr/>
          </p:nvSpPr>
          <p:spPr bwMode="auto">
            <a:xfrm>
              <a:off x="3901104" y="1008075"/>
              <a:ext cx="1109433" cy="9292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>
                  <a:solidFill>
                    <a:prstClr val="black"/>
                  </a:solidFill>
                </a:rPr>
                <a:t>ICU Discharge</a:t>
              </a:r>
            </a:p>
          </p:txBody>
        </p:sp>
        <p:sp>
          <p:nvSpPr>
            <p:cNvPr id="47" name="Line 113"/>
            <p:cNvSpPr>
              <a:spLocks noChangeShapeType="1"/>
            </p:cNvSpPr>
            <p:nvPr/>
          </p:nvSpPr>
          <p:spPr bwMode="auto">
            <a:xfrm flipV="1">
              <a:off x="4948454" y="3373065"/>
              <a:ext cx="0" cy="330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Text Box 114"/>
            <p:cNvSpPr txBox="1">
              <a:spLocks noChangeArrowheads="1"/>
            </p:cNvSpPr>
            <p:nvPr/>
          </p:nvSpPr>
          <p:spPr bwMode="auto">
            <a:xfrm>
              <a:off x="4506817" y="3688248"/>
              <a:ext cx="883277" cy="3420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Test #2</a:t>
              </a:r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Line 113"/>
            <p:cNvSpPr>
              <a:spLocks noChangeShapeType="1"/>
            </p:cNvSpPr>
            <p:nvPr/>
          </p:nvSpPr>
          <p:spPr bwMode="auto">
            <a:xfrm flipH="1" flipV="1">
              <a:off x="7203708" y="3373064"/>
              <a:ext cx="3" cy="3151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Text Box 114"/>
            <p:cNvSpPr txBox="1">
              <a:spLocks noChangeArrowheads="1"/>
            </p:cNvSpPr>
            <p:nvPr/>
          </p:nvSpPr>
          <p:spPr bwMode="auto">
            <a:xfrm>
              <a:off x="6738383" y="3688248"/>
              <a:ext cx="930657" cy="3420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Test #4</a:t>
              </a:r>
              <a:endParaRPr lang="en-US" dirty="0">
                <a:solidFill>
                  <a:prstClr val="black"/>
                </a:solidFill>
              </a:endParaRP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Text Box 102"/>
            <p:cNvSpPr txBox="1">
              <a:spLocks noChangeArrowheads="1"/>
            </p:cNvSpPr>
            <p:nvPr/>
          </p:nvSpPr>
          <p:spPr bwMode="auto">
            <a:xfrm>
              <a:off x="5044290" y="1006801"/>
              <a:ext cx="1325170" cy="9305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/>
                <a:t>3 d Post-ICU </a:t>
              </a:r>
              <a:r>
                <a:rPr lang="en-US" dirty="0"/>
                <a:t>Discharge</a:t>
              </a:r>
            </a:p>
          </p:txBody>
        </p:sp>
        <p:sp>
          <p:nvSpPr>
            <p:cNvPr id="55" name="Line 113"/>
            <p:cNvSpPr>
              <a:spLocks noChangeShapeType="1"/>
            </p:cNvSpPr>
            <p:nvPr/>
          </p:nvSpPr>
          <p:spPr bwMode="auto">
            <a:xfrm flipV="1">
              <a:off x="6065990" y="3373065"/>
              <a:ext cx="0" cy="330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Text Box 114"/>
            <p:cNvSpPr txBox="1">
              <a:spLocks noChangeArrowheads="1"/>
            </p:cNvSpPr>
            <p:nvPr/>
          </p:nvSpPr>
          <p:spPr bwMode="auto">
            <a:xfrm>
              <a:off x="5634038" y="3688248"/>
              <a:ext cx="883277" cy="3420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/>
                <a:t>Test #3</a:t>
              </a:r>
              <a:endParaRPr lang="en-US" dirty="0"/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476" name="Line 93"/>
            <p:cNvSpPr>
              <a:spLocks noChangeShapeType="1"/>
            </p:cNvSpPr>
            <p:nvPr/>
          </p:nvSpPr>
          <p:spPr bwMode="auto">
            <a:xfrm>
              <a:off x="1293165" y="2447507"/>
              <a:ext cx="30386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8" name="Line 122"/>
            <p:cNvSpPr>
              <a:spLocks noChangeShapeType="1"/>
            </p:cNvSpPr>
            <p:nvPr/>
          </p:nvSpPr>
          <p:spPr bwMode="auto">
            <a:xfrm>
              <a:off x="2599796" y="2447507"/>
              <a:ext cx="2770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Line 93"/>
            <p:cNvSpPr>
              <a:spLocks noChangeShapeType="1"/>
            </p:cNvSpPr>
            <p:nvPr/>
          </p:nvSpPr>
          <p:spPr bwMode="auto">
            <a:xfrm flipV="1">
              <a:off x="2905175" y="2511527"/>
              <a:ext cx="228547" cy="3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Line 122"/>
            <p:cNvSpPr>
              <a:spLocks noChangeShapeType="1"/>
            </p:cNvSpPr>
            <p:nvPr/>
          </p:nvSpPr>
          <p:spPr bwMode="auto">
            <a:xfrm>
              <a:off x="4761297" y="2508367"/>
              <a:ext cx="187159" cy="63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2" name="Text Box 108"/>
            <p:cNvSpPr txBox="1">
              <a:spLocks noChangeArrowheads="1"/>
            </p:cNvSpPr>
            <p:nvPr/>
          </p:nvSpPr>
          <p:spPr bwMode="auto">
            <a:xfrm>
              <a:off x="3133722" y="2051167"/>
              <a:ext cx="1627575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>
                  <a:solidFill>
                    <a:prstClr val="black"/>
                  </a:solidFill>
                </a:rPr>
                <a:t>30 min </a:t>
              </a:r>
              <a:r>
                <a:rPr lang="en-US" dirty="0" smtClean="0">
                  <a:solidFill>
                    <a:prstClr val="black"/>
                  </a:solidFill>
                </a:rPr>
                <a:t>Cycling </a:t>
              </a:r>
              <a:r>
                <a:rPr lang="en-US" dirty="0">
                  <a:solidFill>
                    <a:prstClr val="black"/>
                  </a:solidFill>
                </a:rPr>
                <a:t>+ </a:t>
              </a:r>
              <a:r>
                <a:rPr lang="en-US" dirty="0" smtClean="0">
                  <a:solidFill>
                    <a:prstClr val="black"/>
                  </a:solidFill>
                </a:rPr>
                <a:t>Routine </a:t>
              </a:r>
              <a:r>
                <a:rPr lang="en-US" dirty="0">
                  <a:solidFill>
                    <a:prstClr val="black"/>
                  </a:solidFill>
                </a:rPr>
                <a:t>PT </a:t>
              </a:r>
              <a:r>
                <a:rPr lang="en-US" i="1" dirty="0">
                  <a:solidFill>
                    <a:prstClr val="black"/>
                  </a:solidFill>
                </a:rPr>
                <a:t>or</a:t>
              </a:r>
              <a:r>
                <a:rPr lang="en-US" dirty="0">
                  <a:solidFill>
                    <a:prstClr val="black"/>
                  </a:solidFill>
                </a:rPr>
                <a:t> Routine </a:t>
              </a:r>
              <a:r>
                <a:rPr lang="en-US" dirty="0" smtClean="0">
                  <a:solidFill>
                    <a:prstClr val="black"/>
                  </a:solidFill>
                </a:rPr>
                <a:t>PT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477" name="Text Box 109"/>
            <p:cNvSpPr txBox="1">
              <a:spLocks noChangeArrowheads="1"/>
            </p:cNvSpPr>
            <p:nvPr/>
          </p:nvSpPr>
          <p:spPr bwMode="auto">
            <a:xfrm>
              <a:off x="1500836" y="2231120"/>
              <a:ext cx="1168710" cy="3466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 Intubated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483" name="Text Box 103"/>
            <p:cNvSpPr txBox="1">
              <a:spLocks noChangeArrowheads="1"/>
            </p:cNvSpPr>
            <p:nvPr/>
          </p:nvSpPr>
          <p:spPr bwMode="auto">
            <a:xfrm>
              <a:off x="6438807" y="1008075"/>
              <a:ext cx="1234098" cy="9292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>
                  <a:solidFill>
                    <a:prstClr val="black"/>
                  </a:solidFill>
                </a:rPr>
                <a:t>Hospital Discharge</a:t>
              </a:r>
            </a:p>
          </p:txBody>
        </p:sp>
        <p:sp>
          <p:nvSpPr>
            <p:cNvPr id="53" name="Text Box 103"/>
            <p:cNvSpPr txBox="1">
              <a:spLocks noChangeArrowheads="1"/>
            </p:cNvSpPr>
            <p:nvPr/>
          </p:nvSpPr>
          <p:spPr bwMode="auto">
            <a:xfrm>
              <a:off x="7734411" y="1008075"/>
              <a:ext cx="1409589" cy="9292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1500" dirty="0" smtClean="0"/>
                <a:t>90 Day Post Randomization</a:t>
              </a:r>
              <a:endParaRPr lang="en-US" sz="1500" dirty="0"/>
            </a:p>
          </p:txBody>
        </p:sp>
        <p:sp>
          <p:nvSpPr>
            <p:cNvPr id="63" name="Line 122"/>
            <p:cNvSpPr>
              <a:spLocks noChangeShapeType="1"/>
            </p:cNvSpPr>
            <p:nvPr/>
          </p:nvSpPr>
          <p:spPr bwMode="auto">
            <a:xfrm>
              <a:off x="6738383" y="2590800"/>
              <a:ext cx="4653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Line 93"/>
            <p:cNvSpPr>
              <a:spLocks noChangeShapeType="1"/>
            </p:cNvSpPr>
            <p:nvPr/>
          </p:nvSpPr>
          <p:spPr bwMode="auto">
            <a:xfrm>
              <a:off x="4948457" y="2590800"/>
              <a:ext cx="5217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81" name="Text Box 110"/>
            <p:cNvSpPr txBox="1">
              <a:spLocks noChangeArrowheads="1"/>
            </p:cNvSpPr>
            <p:nvPr/>
          </p:nvSpPr>
          <p:spPr bwMode="auto">
            <a:xfrm>
              <a:off x="5470172" y="2418815"/>
              <a:ext cx="1268211" cy="334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>
                  <a:solidFill>
                    <a:prstClr val="black"/>
                  </a:solidFill>
                </a:rPr>
                <a:t>Routine </a:t>
              </a:r>
              <a:r>
                <a:rPr lang="en-US" dirty="0" smtClean="0">
                  <a:solidFill>
                    <a:prstClr val="black"/>
                  </a:solidFill>
                </a:rPr>
                <a:t>PT</a:t>
              </a:r>
              <a:r>
                <a:rPr lang="en-US" sz="1200" dirty="0" smtClean="0">
                  <a:solidFill>
                    <a:prstClr val="black"/>
                  </a:solidFill>
                </a:rPr>
                <a:t>*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43" name="Line 113"/>
            <p:cNvSpPr>
              <a:spLocks noChangeShapeType="1"/>
            </p:cNvSpPr>
            <p:nvPr/>
          </p:nvSpPr>
          <p:spPr bwMode="auto">
            <a:xfrm flipH="1" flipV="1">
              <a:off x="8384535" y="3373064"/>
              <a:ext cx="1" cy="3151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Text Box 114"/>
            <p:cNvSpPr txBox="1">
              <a:spLocks noChangeArrowheads="1"/>
            </p:cNvSpPr>
            <p:nvPr/>
          </p:nvSpPr>
          <p:spPr bwMode="auto">
            <a:xfrm>
              <a:off x="7919209" y="3688244"/>
              <a:ext cx="930657" cy="34973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en-US" dirty="0" smtClean="0"/>
                <a:t>Test #5</a:t>
              </a:r>
              <a:endParaRPr lang="en-US" dirty="0"/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053425" y="1937349"/>
              <a:ext cx="0" cy="4248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Line 106"/>
            <p:cNvSpPr>
              <a:spLocks noChangeShapeType="1"/>
            </p:cNvSpPr>
            <p:nvPr/>
          </p:nvSpPr>
          <p:spPr bwMode="auto">
            <a:xfrm flipH="1">
              <a:off x="3631713" y="2989154"/>
              <a:ext cx="0" cy="2112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3631713" y="1937347"/>
              <a:ext cx="0" cy="1138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itle 1"/>
          <p:cNvSpPr txBox="1">
            <a:spLocks/>
          </p:cNvSpPr>
          <p:nvPr/>
        </p:nvSpPr>
        <p:spPr>
          <a:xfrm>
            <a:off x="1649405" y="118546"/>
            <a:ext cx="6519381" cy="8119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600" b="1" dirty="0" smtClean="0">
                <a:cs typeface="ＭＳ Ｐゴシック" pitchFamily="-1" charset="-128"/>
              </a:rPr>
              <a:t>RCT Study Schema</a:t>
            </a:r>
            <a:endParaRPr lang="en-US" sz="4600" b="1" dirty="0">
              <a:cs typeface="ＭＳ Ｐゴシック" pitchFamily="-1" charset="-128"/>
            </a:endParaRPr>
          </a:p>
        </p:txBody>
      </p:sp>
      <p:pic>
        <p:nvPicPr>
          <p:cNvPr id="68" name="Picture 2" descr="R:\1 - CYCLE pilot RCT\Full RCT planning\Logo\Logo_BlackCYCLE-0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" y="-161713"/>
            <a:ext cx="1909666" cy="147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 of July 26,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4945" y="4719362"/>
            <a:ext cx="88471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Intervention: </a:t>
            </a:r>
            <a:r>
              <a:rPr lang="en-US" sz="2000" dirty="0" smtClean="0"/>
              <a:t>30 minutes cycling/ day + routine PT </a:t>
            </a:r>
            <a:r>
              <a:rPr lang="en-US" sz="2000" b="1" u="sng" dirty="0" smtClean="0"/>
              <a:t>or</a:t>
            </a:r>
            <a:r>
              <a:rPr lang="en-US" sz="2000" dirty="0" smtClean="0"/>
              <a:t> routine PT alone during their ICU stay (5 d/ week, excluding statutory holidays, maximum 28 days)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Once a patient can march on the spot, cycling in the ICU will be discontinued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Assessments:</a:t>
            </a:r>
            <a:r>
              <a:rPr lang="en-US" sz="2000" dirty="0" smtClean="0"/>
              <a:t>  ICU awakening, ICU discharge, 3 days post-ICU discharge &amp; Hospital discharge, 90 days post randomization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4830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/>
              <a:t>Contact:</a:t>
            </a:r>
          </a:p>
          <a:p>
            <a:r>
              <a:rPr lang="en-US" i="1" dirty="0" smtClean="0">
                <a:ln>
                  <a:solidFill>
                    <a:srgbClr val="FFFF00"/>
                  </a:solidFill>
                </a:ln>
              </a:rPr>
              <a:t>Insert RC, PI and co-I contact information here</a:t>
            </a:r>
            <a:endParaRPr lang="en-CA" i="1" dirty="0" smtClean="0">
              <a:ln>
                <a:solidFill>
                  <a:srgbClr val="FFFF00"/>
                </a:solidFill>
              </a:ln>
            </a:endParaRP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Thank you!</a:t>
            </a:r>
            <a:endParaRPr lang="en-CA" i="1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0188" y="5961617"/>
            <a:ext cx="838371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study is approved by the </a:t>
            </a:r>
            <a:r>
              <a:rPr lang="en-US" smtClean="0"/>
              <a:t>xxxxx </a:t>
            </a:r>
            <a:r>
              <a:rPr lang="en-US" dirty="0" smtClean="0"/>
              <a:t>Ethics Board (insert ethics board and approval #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507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480</Words>
  <Application>Microsoft Office PowerPoint</Application>
  <PresentationFormat>On-screen Show (4:3)</PresentationFormat>
  <Paragraphs>77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Rationale for CYCLE</vt:lpstr>
      <vt:lpstr>CYCLE RCT  Main Inclusion and Exclusion Criteria</vt:lpstr>
      <vt:lpstr>Cycling / Routine PT Exemptions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Kho</dc:creator>
  <cp:lastModifiedBy>Laurel Patterson</cp:lastModifiedBy>
  <cp:revision>34</cp:revision>
  <cp:lastPrinted>2015-03-02T23:29:56Z</cp:lastPrinted>
  <dcterms:created xsi:type="dcterms:W3CDTF">2015-03-02T22:49:55Z</dcterms:created>
  <dcterms:modified xsi:type="dcterms:W3CDTF">2018-10-12T15:14:01Z</dcterms:modified>
</cp:coreProperties>
</file>